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799" y="488372"/>
            <a:ext cx="7687685" cy="2483428"/>
          </a:xfrm>
        </p:spPr>
        <p:txBody>
          <a:bodyPr>
            <a:normAutofit/>
          </a:bodyPr>
          <a:lstStyle/>
          <a:p>
            <a:r>
              <a:rPr lang="sr-Latn-RS" sz="9600" u="sng" dirty="0"/>
              <a:t>Kupa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0076" y="4456931"/>
            <a:ext cx="6400800" cy="1947333"/>
          </a:xfrm>
        </p:spPr>
        <p:txBody>
          <a:bodyPr>
            <a:normAutofit/>
          </a:bodyPr>
          <a:lstStyle/>
          <a:p>
            <a:r>
              <a:rPr lang="sr-Latn-RS" sz="3200" dirty="0"/>
              <a:t>Tara  Takić</a:t>
            </a:r>
          </a:p>
        </p:txBody>
      </p:sp>
    </p:spTree>
    <p:extLst>
      <p:ext uri="{BB962C8B-B14F-4D97-AF65-F5344CB8AC3E}">
        <p14:creationId xmlns:p14="http://schemas.microsoft.com/office/powerpoint/2010/main" val="626195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2256" y="737753"/>
            <a:ext cx="10610707" cy="1007919"/>
          </a:xfrm>
        </p:spPr>
        <p:txBody>
          <a:bodyPr>
            <a:normAutofit/>
          </a:bodyPr>
          <a:lstStyle/>
          <a:p>
            <a:pPr algn="ctr"/>
            <a:r>
              <a:rPr lang="sr-Latn-RS" sz="5400" dirty="0"/>
              <a:t>kupa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9545" y="2119745"/>
            <a:ext cx="11211791" cy="4312228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sr-Latn-RS" sz="2800" b="1" dirty="0"/>
              <a:t>Kupa</a:t>
            </a:r>
            <a:r>
              <a:rPr lang="sr-Latn-RS" sz="2800" dirty="0">
                <a:solidFill>
                  <a:schemeClr val="bg2">
                    <a:lumMod val="50000"/>
                  </a:schemeClr>
                </a:solidFill>
              </a:rPr>
              <a:t> je geometrijsko telo ograničeno krugom i jednom konusnom površi.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Latn-RS" sz="2800" dirty="0">
                <a:solidFill>
                  <a:schemeClr val="bg2">
                    <a:lumMod val="50000"/>
                  </a:schemeClr>
                </a:solidFill>
              </a:rPr>
              <a:t>Nastala je obrtanjem pravouglog trougla </a:t>
            </a:r>
          </a:p>
          <a:p>
            <a:r>
              <a:rPr lang="sr-Latn-RS" sz="2800" dirty="0">
                <a:solidFill>
                  <a:schemeClr val="bg2">
                    <a:lumMod val="50000"/>
                  </a:schemeClr>
                </a:solidFill>
              </a:rPr>
              <a:t>  oko svoje katete za 360°.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Latn-RS" sz="2800" dirty="0">
                <a:solidFill>
                  <a:schemeClr val="bg2">
                    <a:lumMod val="50000"/>
                  </a:schemeClr>
                </a:solidFill>
              </a:rPr>
              <a:t>Ovaj naziv nastao je od                                                               grčke reči  </a:t>
            </a:r>
            <a:r>
              <a:rPr lang="sr-Latn-RS" sz="2800" i="1" dirty="0">
                <a:solidFill>
                  <a:schemeClr val="bg2">
                    <a:lumMod val="50000"/>
                  </a:schemeClr>
                </a:solidFill>
              </a:rPr>
              <a:t>konos, </a:t>
            </a:r>
            <a:r>
              <a:rPr lang="sr-Latn-RS" sz="2800" dirty="0">
                <a:solidFill>
                  <a:schemeClr val="bg2">
                    <a:lumMod val="50000"/>
                  </a:schemeClr>
                </a:solidFill>
              </a:rPr>
              <a:t>što                                                                 znači kupa.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3700" y="3980150"/>
            <a:ext cx="2353109" cy="23531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498" t="8500" r="2798" b="1035"/>
          <a:stretch/>
        </p:blipFill>
        <p:spPr>
          <a:xfrm>
            <a:off x="9092045" y="3210791"/>
            <a:ext cx="2410691" cy="3179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2729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2256" y="737753"/>
            <a:ext cx="10610707" cy="1007919"/>
          </a:xfrm>
        </p:spPr>
        <p:txBody>
          <a:bodyPr>
            <a:normAutofit/>
          </a:bodyPr>
          <a:lstStyle/>
          <a:p>
            <a:pPr algn="ctr"/>
            <a:r>
              <a:rPr lang="sr-Latn-RS" sz="5400" dirty="0"/>
              <a:t>Osnovne  odlike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8372" y="1995054"/>
            <a:ext cx="11211791" cy="4312228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sr-Latn-RS" sz="2800" b="1" dirty="0"/>
              <a:t>Izvodnica</a:t>
            </a:r>
            <a:r>
              <a:rPr lang="sr-Latn-RS" sz="2800" dirty="0"/>
              <a:t> kupe je hipotenuza trougla koji ju je stvorio. Kod prave kupe one su jednake. Najčešće se označava sa  </a:t>
            </a:r>
            <a:r>
              <a:rPr lang="sr-Latn-RS" sz="2800" i="1" dirty="0"/>
              <a:t>s.</a:t>
            </a:r>
            <a:endParaRPr lang="sr-Latn-RS" sz="28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Latn-RS" sz="2800" dirty="0"/>
              <a:t>Unija svih izvodnica predstavlja površ koju nazivamo </a:t>
            </a:r>
            <a:r>
              <a:rPr lang="sr-Latn-RS" sz="2800" b="1" dirty="0"/>
              <a:t>konusna površ.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Latn-RS" sz="2800" b="1" dirty="0"/>
              <a:t>Omotač kupe </a:t>
            </a:r>
            <a:r>
              <a:rPr lang="sr-Latn-RS" sz="2800" dirty="0"/>
              <a:t>čini konusna površ koja je                  ograničava. Označava se sa  </a:t>
            </a:r>
            <a:r>
              <a:rPr lang="sr-Latn-RS" sz="2800" i="1" dirty="0"/>
              <a:t>M</a:t>
            </a:r>
            <a:r>
              <a:rPr lang="sr-Latn-RS" sz="2800" dirty="0"/>
              <a:t>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Latn-RS" sz="2800" b="1" dirty="0"/>
              <a:t>Osnova (baza) kupe </a:t>
            </a:r>
            <a:r>
              <a:rPr lang="sr-Latn-RS" sz="2800" dirty="0"/>
              <a:t>čini krug koji ograničava                      kupu sa donje strane. Označava se sa  </a:t>
            </a:r>
            <a:r>
              <a:rPr lang="sr-Latn-RS" sz="2800" i="1" dirty="0"/>
              <a:t>B</a:t>
            </a:r>
            <a:r>
              <a:rPr lang="sr-Latn-RS" sz="2800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762" t="5752" b="6981"/>
          <a:stretch/>
        </p:blipFill>
        <p:spPr>
          <a:xfrm>
            <a:off x="9424555" y="3823854"/>
            <a:ext cx="1818408" cy="25977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71306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flipV="1">
            <a:off x="12373985" y="93518"/>
            <a:ext cx="63934" cy="93517"/>
          </a:xfrm>
        </p:spPr>
        <p:txBody>
          <a:bodyPr>
            <a:normAutofit fontScale="90000"/>
          </a:bodyPr>
          <a:lstStyle/>
          <a:p>
            <a:pPr algn="ctr"/>
            <a:endParaRPr lang="sr-Latn-R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9545" y="768927"/>
            <a:ext cx="11211791" cy="5663046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sr-Latn-RS" sz="2800" b="1" dirty="0"/>
              <a:t>Vrh kupe </a:t>
            </a:r>
            <a:r>
              <a:rPr lang="sr-Latn-RS" sz="2800" dirty="0"/>
              <a:t>predstavlja zajedničku tačku u kojoj se sve izvodnice seku.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sr-Latn-RS" sz="2800" dirty="0"/>
              <a:t>Poluprečnik osnove kupe nazivamo </a:t>
            </a:r>
            <a:r>
              <a:rPr lang="sr-Latn-RS" sz="2800" b="1" dirty="0"/>
              <a:t>poluprečnikom kupe</a:t>
            </a:r>
            <a:r>
              <a:rPr lang="sr-Latn-RS" sz="2800" dirty="0"/>
              <a:t>. Označava se sa  </a:t>
            </a:r>
            <a:r>
              <a:rPr lang="sr-Latn-RS" sz="2800" i="1" dirty="0"/>
              <a:t>r.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sr-Latn-RS" sz="2800" b="1" dirty="0"/>
              <a:t>Visina kupe </a:t>
            </a:r>
            <a:r>
              <a:rPr lang="sr-Latn-RS" sz="2800" dirty="0"/>
              <a:t>predstavlja rastojanje vrha tela od ravni kojoj pripada                                                                                               njena                                                                                                    baza.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5440" y="3600450"/>
            <a:ext cx="5408469" cy="29115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3171" y="3600450"/>
            <a:ext cx="2882611" cy="2969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71914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2256" y="737753"/>
            <a:ext cx="10610707" cy="1007919"/>
          </a:xfrm>
        </p:spPr>
        <p:txBody>
          <a:bodyPr>
            <a:normAutofit/>
          </a:bodyPr>
          <a:lstStyle/>
          <a:p>
            <a:pPr algn="ctr"/>
            <a:r>
              <a:rPr lang="sr-Latn-RS" sz="5400" dirty="0"/>
              <a:t>Kosa  kupa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9545" y="2218456"/>
            <a:ext cx="11211791" cy="4312228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sr-Latn-RS" sz="2800" b="1" dirty="0"/>
              <a:t>Kosa kupa </a:t>
            </a:r>
            <a:r>
              <a:rPr lang="sr-Latn-RS" sz="2800" dirty="0"/>
              <a:t>nastaje ako ortogonalna projekcija vrha kupe na ravan njene osnove ne pada u centar njene osnove. 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sr-Latn-RS" sz="2800" dirty="0"/>
              <a:t>Njene izvodnice nisu jednakih dužina.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1871" r="1"/>
          <a:stretch/>
        </p:blipFill>
        <p:spPr>
          <a:xfrm>
            <a:off x="8624454" y="236200"/>
            <a:ext cx="1641763" cy="1839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6683" y="4026256"/>
            <a:ext cx="4115235" cy="25044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7963" y="4026257"/>
            <a:ext cx="2504427" cy="250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536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086" y="611418"/>
            <a:ext cx="10610707" cy="1007919"/>
          </a:xfrm>
        </p:spPr>
        <p:txBody>
          <a:bodyPr>
            <a:normAutofit/>
          </a:bodyPr>
          <a:lstStyle/>
          <a:p>
            <a:pPr algn="ctr"/>
            <a:r>
              <a:rPr lang="sr-Latn-RS" sz="5400" dirty="0"/>
              <a:t>formule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9545" y="2098964"/>
            <a:ext cx="11211791" cy="4312228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sr-Latn-RS" sz="2800" dirty="0"/>
              <a:t>Površina kupe:                                  Baza:</a:t>
            </a:r>
          </a:p>
          <a:p>
            <a:r>
              <a:rPr lang="sr-Latn-RS" sz="2800" dirty="0"/>
              <a:t> 𝑷 = 𝑩 + 𝑴                                            </a:t>
            </a:r>
            <a:r>
              <a:rPr lang="sr-Latn-RS" sz="2800" b="1" i="1" dirty="0"/>
              <a:t>B </a:t>
            </a:r>
            <a:r>
              <a:rPr lang="sr-Latn-RS" sz="2800" dirty="0"/>
              <a:t>= 𝒓 </a:t>
            </a:r>
            <a:r>
              <a:rPr lang="sr-Latn-RS" sz="2800" b="1" i="1" baseline="30000" dirty="0"/>
              <a:t>2 </a:t>
            </a:r>
            <a:r>
              <a:rPr lang="sr-Latn-RS" sz="2800" dirty="0"/>
              <a:t>𝝅</a:t>
            </a:r>
            <a:r>
              <a:rPr lang="sr-Latn-RS" sz="2800" b="1" i="1" dirty="0"/>
              <a:t>   </a:t>
            </a:r>
            <a:endParaRPr lang="sr-Latn-RS" sz="2800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sr-Latn-RS" sz="2800" dirty="0"/>
              <a:t>Zapremina kupe:                            Omotač:</a:t>
            </a:r>
          </a:p>
          <a:p>
            <a:r>
              <a:rPr lang="sr-Latn-RS" sz="2800" dirty="0"/>
              <a:t> 𝑽 = 𝟏 /𝟑 𝑩𝑯 = 𝟏 /𝟑 𝒓 </a:t>
            </a:r>
            <a:r>
              <a:rPr lang="sr-Latn-RS" sz="2800" b="1" i="1" baseline="30000" dirty="0"/>
              <a:t>2 </a:t>
            </a:r>
            <a:r>
              <a:rPr lang="sr-Latn-RS" sz="2800" dirty="0"/>
              <a:t>𝝅</a:t>
            </a:r>
            <a:r>
              <a:rPr lang="sr-Latn-RS" sz="2800" b="1" i="1" dirty="0"/>
              <a:t>H                  M </a:t>
            </a:r>
            <a:r>
              <a:rPr lang="sr-Latn-RS" sz="2800" dirty="0"/>
              <a:t>=</a:t>
            </a:r>
            <a:r>
              <a:rPr lang="sr-Latn-RS" sz="2800" b="1" i="1" dirty="0"/>
              <a:t> </a:t>
            </a:r>
            <a:r>
              <a:rPr lang="sr-Latn-RS" sz="2800" dirty="0"/>
              <a:t>𝒓𝝅</a:t>
            </a:r>
            <a:r>
              <a:rPr lang="sr-Latn-RS" sz="2800" b="1" i="1" dirty="0"/>
              <a:t>s                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sr-Latn-RS" sz="2800" dirty="0"/>
              <a:t>Osni presek:</a:t>
            </a:r>
          </a:p>
          <a:p>
            <a:r>
              <a:rPr lang="sr-Latn-RS" sz="2800" dirty="0"/>
              <a:t> </a:t>
            </a:r>
            <a:r>
              <a:rPr lang="sr-Latn-RS" sz="2800" b="1" i="1" dirty="0"/>
              <a:t>Oop=2r+2s        Pop=rH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sr-Latn-RS" sz="2800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4095" y="1703243"/>
            <a:ext cx="2524125" cy="2847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9944" y="4551218"/>
            <a:ext cx="2946300" cy="2005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8950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1865" y="835196"/>
            <a:ext cx="10610707" cy="1007919"/>
          </a:xfrm>
        </p:spPr>
        <p:txBody>
          <a:bodyPr>
            <a:normAutofit fontScale="90000"/>
          </a:bodyPr>
          <a:lstStyle/>
          <a:p>
            <a:pPr algn="ctr"/>
            <a:r>
              <a:rPr lang="sr-Latn-RS" sz="5400" dirty="0"/>
              <a:t>Primena  formula  i  maketa kupe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9545" y="2119745"/>
            <a:ext cx="11211791" cy="4312228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sr-Latn-RS" sz="2800" dirty="0"/>
              <a:t>Predmet iz kuće oblika kupe:</a:t>
            </a:r>
          </a:p>
          <a:p>
            <a:r>
              <a:rPr lang="sr-Latn-RS" sz="2800" dirty="0"/>
              <a:t>  r = 3 cm     s = 8 cm    H = 6, 5 cm</a:t>
            </a:r>
          </a:p>
          <a:p>
            <a:r>
              <a:rPr lang="sr-Latn-RS" sz="2800" dirty="0"/>
              <a:t>  B = 28, 26 cm </a:t>
            </a:r>
          </a:p>
          <a:p>
            <a:r>
              <a:rPr lang="sr-Latn-RS" sz="2800" dirty="0"/>
              <a:t>  M = 75, 36 cm</a:t>
            </a:r>
          </a:p>
          <a:p>
            <a:r>
              <a:rPr lang="sr-Latn-RS" sz="2800" dirty="0"/>
              <a:t>  P = 103, 62 cm</a:t>
            </a:r>
            <a:r>
              <a:rPr lang="sr-Latn-RS" sz="2800" b="1" i="1" baseline="30000" dirty="0"/>
              <a:t> 2</a:t>
            </a:r>
          </a:p>
          <a:p>
            <a:r>
              <a:rPr lang="sr-Latn-RS" sz="2800" b="1" i="1" baseline="30000" dirty="0"/>
              <a:t>  </a:t>
            </a:r>
            <a:r>
              <a:rPr lang="sr-Latn-RS" sz="2800" b="1" i="1" dirty="0"/>
              <a:t> </a:t>
            </a:r>
            <a:r>
              <a:rPr lang="sr-Latn-RS" sz="2800" dirty="0"/>
              <a:t>V = 61, 23 cm</a:t>
            </a:r>
            <a:r>
              <a:rPr lang="sr-Latn-RS" sz="2800" b="1" baseline="30000" dirty="0"/>
              <a:t> 3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sr-Latn-RS" sz="2800" dirty="0"/>
              <a:t>Maketa kupe</a:t>
            </a:r>
            <a:endParaRPr lang="sr-Latn-RS" sz="2800" b="1" baseline="30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7" t="8718" r="9581" b="11011"/>
          <a:stretch/>
        </p:blipFill>
        <p:spPr>
          <a:xfrm>
            <a:off x="9071074" y="1518226"/>
            <a:ext cx="2514600" cy="29094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5886" y="3591390"/>
            <a:ext cx="2299641" cy="2799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6645" y="4786016"/>
            <a:ext cx="2034429" cy="1784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8" name="Straight Arrow Connector 7"/>
          <p:cNvCxnSpPr/>
          <p:nvPr/>
        </p:nvCxnSpPr>
        <p:spPr>
          <a:xfrm flipV="1">
            <a:off x="6265527" y="1959226"/>
            <a:ext cx="2504400" cy="4632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711115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664</TotalTime>
  <Words>283</Words>
  <Application>Microsoft Office PowerPoint</Application>
  <PresentationFormat>Widescreen</PresentationFormat>
  <Paragraphs>33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Century Gothic</vt:lpstr>
      <vt:lpstr>Wingdings</vt:lpstr>
      <vt:lpstr>Wingdings 3</vt:lpstr>
      <vt:lpstr>Slice</vt:lpstr>
      <vt:lpstr>Kupa</vt:lpstr>
      <vt:lpstr>kupa</vt:lpstr>
      <vt:lpstr>Osnovne  odlike</vt:lpstr>
      <vt:lpstr>PowerPoint Presentation</vt:lpstr>
      <vt:lpstr>Kosa  kupa</vt:lpstr>
      <vt:lpstr>formule</vt:lpstr>
      <vt:lpstr>Primena  formula  i  maketa kupe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Kupa</dc:title>
  <dc:creator>Goran Takić</dc:creator>
  <cp:lastModifiedBy>Bilja Kojic</cp:lastModifiedBy>
  <cp:revision>37</cp:revision>
  <dcterms:created xsi:type="dcterms:W3CDTF">2020-04-05T14:03:15Z</dcterms:created>
  <dcterms:modified xsi:type="dcterms:W3CDTF">2020-04-10T10:51:24Z</dcterms:modified>
</cp:coreProperties>
</file>