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5593241-E44A-4302-A056-DC5F7CB7899F}" type="datetimeFigureOut">
              <a:rPr lang="en-US"/>
              <a:pPr>
                <a:defRPr/>
              </a:pPr>
              <a:t>4/10/2020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BB3B167-A71D-40F2-8C49-19CD1957294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ACAF678-FD4D-48FE-B02E-E636CA924C64}" type="datetime1">
              <a:rPr lang="en-GB" smtClean="0"/>
              <a:pPr>
                <a:defRPr/>
              </a:pPr>
              <a:t>10/04/2020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154A8C8-5513-413E-BFE2-3C1B29943E1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CAF678-FD4D-48FE-B02E-E636CA924C64}" type="datetime1">
              <a:rPr lang="en-GB" smtClean="0"/>
              <a:pPr>
                <a:defRPr/>
              </a:pPr>
              <a:t>10/04/2020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54A8C8-5513-413E-BFE2-3C1B29943E1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CAF678-FD4D-48FE-B02E-E636CA924C64}" type="datetime1">
              <a:rPr lang="en-GB" smtClean="0"/>
              <a:pPr>
                <a:defRPr/>
              </a:pPr>
              <a:t>10/04/2020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54A8C8-5513-413E-BFE2-3C1B29943E1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CAF678-FD4D-48FE-B02E-E636CA924C64}" type="datetime1">
              <a:rPr lang="en-GB" smtClean="0"/>
              <a:pPr>
                <a:defRPr/>
              </a:pPr>
              <a:t>10/04/2020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54A8C8-5513-413E-BFE2-3C1B29943E1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CAF678-FD4D-48FE-B02E-E636CA924C64}" type="datetime1">
              <a:rPr lang="en-GB" smtClean="0"/>
              <a:pPr>
                <a:defRPr/>
              </a:pPr>
              <a:t>10/04/2020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54A8C8-5513-413E-BFE2-3C1B29943E1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CAF678-FD4D-48FE-B02E-E636CA924C64}" type="datetime1">
              <a:rPr lang="en-GB" smtClean="0"/>
              <a:pPr>
                <a:defRPr/>
              </a:pPr>
              <a:t>10/04/2020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54A8C8-5513-413E-BFE2-3C1B29943E1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CAF678-FD4D-48FE-B02E-E636CA924C64}" type="datetime1">
              <a:rPr lang="en-GB" smtClean="0"/>
              <a:pPr>
                <a:defRPr/>
              </a:pPr>
              <a:t>10/04/2020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54A8C8-5513-413E-BFE2-3C1B29943E1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CAF678-FD4D-48FE-B02E-E636CA924C64}" type="datetime1">
              <a:rPr lang="en-GB" smtClean="0"/>
              <a:pPr>
                <a:defRPr/>
              </a:pPr>
              <a:t>10/04/2020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54A8C8-5513-413E-BFE2-3C1B29943E1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CAF678-FD4D-48FE-B02E-E636CA924C64}" type="datetime1">
              <a:rPr lang="en-GB" smtClean="0"/>
              <a:pPr>
                <a:defRPr/>
              </a:pPr>
              <a:t>10/04/2020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54A8C8-5513-413E-BFE2-3C1B29943E1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pPr>
              <a:defRPr/>
            </a:pPr>
            <a:fld id="{1ACAF678-FD4D-48FE-B02E-E636CA924C64}" type="datetime1">
              <a:rPr lang="en-GB" smtClean="0"/>
              <a:pPr>
                <a:defRPr/>
              </a:pPr>
              <a:t>10/04/2020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54A8C8-5513-413E-BFE2-3C1B29943E1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ACAF678-FD4D-48FE-B02E-E636CA924C64}" type="datetime1">
              <a:rPr lang="en-GB" smtClean="0"/>
              <a:pPr>
                <a:defRPr/>
              </a:pPr>
              <a:t>10/04/2020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154A8C8-5513-413E-BFE2-3C1B29943E1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ACAF678-FD4D-48FE-B02E-E636CA924C64}" type="datetime1">
              <a:rPr lang="en-GB" smtClean="0"/>
              <a:pPr>
                <a:defRPr/>
              </a:pPr>
              <a:t>10/04/2020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154A8C8-5513-413E-BFE2-3C1B29943E1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dukacija.rs/matematika/osnovna-skola/osmi-razred/kupa/povrsina-kupe" TargetMode="External"/><Relationship Id="rId2" Type="http://schemas.openxmlformats.org/officeDocument/2006/relationships/hyperlink" Target="https://sr.wikipedia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om/search?q=zgrade+dubai" TargetMode="External"/><Relationship Id="rId5" Type="http://schemas.openxmlformats.org/officeDocument/2006/relationships/hyperlink" Target="https://www.google.com/search?q=truli+ku&#263;e+u+italiji" TargetMode="External"/><Relationship Id="rId4" Type="http://schemas.openxmlformats.org/officeDocument/2006/relationships/hyperlink" Target="https://edukacija.rs/matematika/osnovna-skola/osmi-razred/kupa/zapremina-kup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White">
          <a:xfrm>
            <a:off x="7488238" y="2278063"/>
            <a:ext cx="4703762" cy="457993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/>
            </a:pPr>
            <a:endParaRPr lang="en-US" sz="1600" cap="all">
              <a:latin typeface="+mn-lt"/>
              <a:cs typeface="+mn-cs"/>
            </a:endParaRPr>
          </a:p>
        </p:txBody>
      </p:sp>
      <p:sp>
        <p:nvSpPr>
          <p:cNvPr id="2052" name="Naslov 1"/>
          <p:cNvSpPr>
            <a:spLocks noGrp="1"/>
          </p:cNvSpPr>
          <p:nvPr>
            <p:ph type="ctrTitle"/>
          </p:nvPr>
        </p:nvSpPr>
        <p:spPr>
          <a:xfrm>
            <a:off x="8021638" y="3232150"/>
            <a:ext cx="3852862" cy="1833563"/>
          </a:xfrm>
        </p:spPr>
        <p:txBody>
          <a:bodyPr>
            <a:normAutofit/>
          </a:bodyPr>
          <a:lstStyle/>
          <a:p>
            <a:pPr eaLnBrk="1" hangingPunct="1"/>
            <a:r>
              <a:rPr lang="sr-Latn-RS" sz="6600"/>
              <a:t>KUPA</a:t>
            </a:r>
            <a:br>
              <a:rPr lang="en-US" sz="4000"/>
            </a:br>
            <a:r>
              <a:rPr lang="en-US" sz="3200"/>
              <a:t>geometrijsko telo</a:t>
            </a:r>
            <a:endParaRPr lang="en-GB" sz="3200" dirty="0"/>
          </a:p>
        </p:txBody>
      </p:sp>
      <p:sp>
        <p:nvSpPr>
          <p:cNvPr id="2053" name="Podnaslov 2"/>
          <p:cNvSpPr>
            <a:spLocks noGrp="1"/>
          </p:cNvSpPr>
          <p:nvPr>
            <p:ph type="subTitle" idx="1"/>
          </p:nvPr>
        </p:nvSpPr>
        <p:spPr>
          <a:xfrm>
            <a:off x="7783513" y="5241925"/>
            <a:ext cx="4329112" cy="684213"/>
          </a:xfrm>
        </p:spPr>
        <p:txBody>
          <a:bodyPr/>
          <a:lstStyle/>
          <a:p>
            <a:pPr eaLnBrk="1" hangingPunct="1"/>
            <a:r>
              <a:rPr lang="en-US" sz="1600"/>
              <a:t>Aljoša Bojadžić</a:t>
            </a:r>
          </a:p>
          <a:p>
            <a:pPr eaLnBrk="1" hangingPunct="1"/>
            <a:r>
              <a:rPr lang="sr-Latn-RS" sz="1600"/>
              <a:t>04.04.2020.</a:t>
            </a:r>
            <a:endParaRPr lang="en-GB" sz="1600" dirty="0"/>
          </a:p>
        </p:txBody>
      </p:sp>
      <p:cxnSp>
        <p:nvCxnSpPr>
          <p:cNvPr id="12" name="Straight Connector 11"/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9480550" y="5124450"/>
            <a:ext cx="935038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27" descr="cone_x3fn4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3142" y="0"/>
            <a:ext cx="3178925" cy="4876800"/>
          </a:xfrm>
          <a:prstGeom prst="rect">
            <a:avLst/>
          </a:prstGeom>
        </p:spPr>
      </p:pic>
      <p:sp>
        <p:nvSpPr>
          <p:cNvPr id="29" name="Rectangle 28"/>
          <p:cNvSpPr/>
          <p:nvPr/>
        </p:nvSpPr>
        <p:spPr>
          <a:xfrm>
            <a:off x="795867" y="2235199"/>
            <a:ext cx="216746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K</a:t>
            </a:r>
            <a:r>
              <a:rPr lang="sr-Latn-RS" b="1" dirty="0"/>
              <a:t>upa je geometrijsko telo sa kružnom osnovom i omotačem koji se završava u jednom temenu</a:t>
            </a:r>
            <a:endParaRPr lang="en-GB" dirty="0"/>
          </a:p>
        </p:txBody>
      </p:sp>
    </p:spTree>
  </p:cSld>
  <p:clrMapOvr>
    <a:masterClrMapping/>
  </p:clrMapOvr>
  <p:transition>
    <p:fade thruBlk="1"/>
    <p:sndAc>
      <p:stSnd>
        <p:snd r:embed="rId2" name="arrow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White">
          <a:xfrm flipH="1">
            <a:off x="0" y="998538"/>
            <a:ext cx="6016625" cy="5859462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5000"/>
            </a:schemeClr>
          </a:solidFill>
          <a:ln w="50800" cap="sq" cmpd="dbl">
            <a:noFill/>
            <a:miter lim="800000"/>
          </a:ln>
          <a:effectLst/>
        </p:spPr>
        <p:txBody>
          <a:bodyPr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/>
            </a:pPr>
            <a:endParaRPr lang="en-US" sz="1600" cap="all">
              <a:latin typeface="+mn-lt"/>
              <a:cs typeface="+mn-cs"/>
            </a:endParaRPr>
          </a:p>
        </p:txBody>
      </p:sp>
      <p:sp>
        <p:nvSpPr>
          <p:cNvPr id="3078" name="Čuvar mesta za sadržaj 2"/>
          <p:cNvSpPr>
            <a:spLocks noGrp="1"/>
          </p:cNvSpPr>
          <p:nvPr>
            <p:ph idx="1"/>
          </p:nvPr>
        </p:nvSpPr>
        <p:spPr>
          <a:xfrm>
            <a:off x="406400" y="1058863"/>
            <a:ext cx="4487863" cy="5621337"/>
          </a:xfrm>
        </p:spPr>
        <p:txBody>
          <a:bodyPr anchor="ctr"/>
          <a:lstStyle/>
          <a:p>
            <a:pPr eaLnBrk="1" hangingPunct="1"/>
            <a:r>
              <a:rPr lang="en-GB" sz="1600" dirty="0"/>
              <a:t>Na </a:t>
            </a:r>
            <a:r>
              <a:rPr lang="en-GB" sz="1600" dirty="0" err="1"/>
              <a:t>slici</a:t>
            </a:r>
            <a:r>
              <a:rPr lang="en-GB" sz="1600" dirty="0"/>
              <a:t> je </a:t>
            </a:r>
            <a:r>
              <a:rPr lang="en-GB" sz="1600" dirty="0" err="1"/>
              <a:t>prikazan</a:t>
            </a:r>
            <a:r>
              <a:rPr lang="sr-Latn-RS" sz="1600" dirty="0"/>
              <a:t>a kupa</a:t>
            </a:r>
            <a:r>
              <a:rPr lang="en-GB" sz="1600" dirty="0"/>
              <a:t> </a:t>
            </a:r>
            <a:r>
              <a:rPr lang="en-GB" sz="1600" dirty="0" err="1"/>
              <a:t>visine</a:t>
            </a:r>
            <a:r>
              <a:rPr lang="en-GB" sz="1600" dirty="0"/>
              <a:t> </a:t>
            </a:r>
            <a:r>
              <a:rPr lang="en-GB" sz="1600" b="1" dirty="0"/>
              <a:t>H</a:t>
            </a:r>
            <a:r>
              <a:rPr lang="sr-Latn-RS" sz="1600" b="1" dirty="0"/>
              <a:t>,</a:t>
            </a:r>
            <a:r>
              <a:rPr lang="en-GB" sz="1600" dirty="0"/>
              <a:t> </a:t>
            </a:r>
            <a:r>
              <a:rPr lang="en-GB" sz="1600" dirty="0" err="1"/>
              <a:t>poluprečnika</a:t>
            </a:r>
            <a:r>
              <a:rPr lang="en-GB" sz="1600" dirty="0"/>
              <a:t> </a:t>
            </a:r>
            <a:r>
              <a:rPr lang="en-GB" sz="1600" b="1" dirty="0"/>
              <a:t>r</a:t>
            </a:r>
            <a:r>
              <a:rPr lang="sr-Latn-RS" sz="1600" b="1" dirty="0"/>
              <a:t> </a:t>
            </a:r>
            <a:r>
              <a:rPr lang="sr-Latn-RS" sz="1600" dirty="0"/>
              <a:t>i izvodnice </a:t>
            </a:r>
            <a:r>
              <a:rPr lang="sr-Latn-RS" sz="1600" b="1" dirty="0"/>
              <a:t>s,</a:t>
            </a:r>
            <a:r>
              <a:rPr lang="sr-Latn-RS" sz="1600" dirty="0"/>
              <a:t> </a:t>
            </a:r>
            <a:r>
              <a:rPr lang="en-GB" sz="1600" dirty="0"/>
              <a:t>a </a:t>
            </a:r>
            <a:r>
              <a:rPr lang="en-GB" sz="1600" dirty="0" err="1"/>
              <a:t>na</a:t>
            </a:r>
            <a:r>
              <a:rPr lang="en-GB" sz="1600" dirty="0"/>
              <a:t> </a:t>
            </a:r>
            <a:r>
              <a:rPr lang="en-GB" sz="1600" dirty="0" err="1"/>
              <a:t>desnoj</a:t>
            </a:r>
            <a:r>
              <a:rPr lang="en-GB" sz="1600" dirty="0"/>
              <a:t> </a:t>
            </a:r>
            <a:r>
              <a:rPr lang="en-GB" sz="1600" dirty="0" err="1"/>
              <a:t>strani</a:t>
            </a:r>
            <a:r>
              <a:rPr lang="en-GB" sz="1600" dirty="0"/>
              <a:t> je </a:t>
            </a:r>
            <a:r>
              <a:rPr lang="en-GB" sz="1600" dirty="0" err="1"/>
              <a:t>nje</a:t>
            </a:r>
            <a:r>
              <a:rPr lang="sr-Latn-RS" sz="1600" dirty="0"/>
              <a:t>na</a:t>
            </a:r>
            <a:r>
              <a:rPr lang="en-GB" sz="1600" dirty="0"/>
              <a:t> </a:t>
            </a:r>
            <a:r>
              <a:rPr lang="en-GB" sz="1600" dirty="0" err="1"/>
              <a:t>mreža</a:t>
            </a:r>
            <a:r>
              <a:rPr lang="en-GB" sz="1600" dirty="0"/>
              <a:t> </a:t>
            </a:r>
            <a:r>
              <a:rPr lang="en-GB" sz="1600" dirty="0" err="1"/>
              <a:t>tj</a:t>
            </a:r>
            <a:r>
              <a:rPr lang="en-GB" sz="1600" dirty="0"/>
              <a:t>. </a:t>
            </a:r>
            <a:r>
              <a:rPr lang="en-GB" sz="1600" dirty="0" err="1"/>
              <a:t>površ</a:t>
            </a:r>
            <a:r>
              <a:rPr lang="en-GB" sz="1600" dirty="0"/>
              <a:t> </a:t>
            </a:r>
            <a:r>
              <a:rPr lang="en-GB" sz="1600" dirty="0" err="1"/>
              <a:t>dat</a:t>
            </a:r>
            <a:r>
              <a:rPr lang="sr-Latn-RS" sz="1600" dirty="0"/>
              <a:t>e</a:t>
            </a:r>
            <a:r>
              <a:rPr lang="en-GB" sz="1600" dirty="0"/>
              <a:t> </a:t>
            </a:r>
            <a:r>
              <a:rPr lang="sr-Latn-RS" sz="1600" dirty="0"/>
              <a:t>kupe</a:t>
            </a:r>
            <a:r>
              <a:rPr lang="en-GB" sz="1600" dirty="0"/>
              <a:t> </a:t>
            </a:r>
            <a:r>
              <a:rPr lang="en-GB" sz="1600" dirty="0" err="1"/>
              <a:t>razvijen</a:t>
            </a:r>
            <a:r>
              <a:rPr lang="sr-Latn-RS" sz="1600" dirty="0"/>
              <a:t>e</a:t>
            </a:r>
            <a:r>
              <a:rPr lang="en-GB" sz="1600" dirty="0"/>
              <a:t> u </a:t>
            </a:r>
            <a:r>
              <a:rPr lang="en-GB" sz="1600" dirty="0" err="1"/>
              <a:t>jednoj</a:t>
            </a:r>
            <a:r>
              <a:rPr lang="en-GB" sz="1600" dirty="0"/>
              <a:t> </a:t>
            </a:r>
            <a:r>
              <a:rPr lang="en-GB" sz="1600" dirty="0" err="1"/>
              <a:t>ravni</a:t>
            </a:r>
            <a:r>
              <a:rPr lang="en-GB" sz="1600" dirty="0"/>
              <a:t>.</a:t>
            </a:r>
            <a:endParaRPr lang="sr-Latn-RS" sz="1600" dirty="0"/>
          </a:p>
          <a:p>
            <a:pPr eaLnBrk="1" hangingPunct="1"/>
            <a:r>
              <a:rPr lang="sr-Latn-RS" sz="1600" dirty="0"/>
              <a:t>Površina kupe jednaka je zbiru površina njene </a:t>
            </a:r>
            <a:r>
              <a:rPr lang="sr-Latn-RS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osnovice B i omotača M.</a:t>
            </a:r>
          </a:p>
          <a:p>
            <a:pPr eaLnBrk="1" hangingPunct="1"/>
            <a:r>
              <a:rPr lang="en-GB" sz="1600" dirty="0"/>
              <a:t>P = B+M</a:t>
            </a:r>
            <a:endParaRPr lang="sr-Latn-RS" sz="1600" dirty="0"/>
          </a:p>
          <a:p>
            <a:pPr eaLnBrk="1" hangingPunct="1"/>
            <a:r>
              <a:rPr lang="en-GB" sz="1600" dirty="0" err="1"/>
              <a:t>Površina</a:t>
            </a:r>
            <a:r>
              <a:rPr lang="en-GB" sz="1600" dirty="0"/>
              <a:t> </a:t>
            </a:r>
            <a:r>
              <a:rPr lang="en-GB" sz="1600" dirty="0" err="1"/>
              <a:t>osnove</a:t>
            </a:r>
            <a:r>
              <a:rPr lang="en-GB" sz="1600" dirty="0"/>
              <a:t> je </a:t>
            </a:r>
            <a:r>
              <a:rPr lang="en-GB" sz="1600" b="1" dirty="0" err="1"/>
              <a:t>površina</a:t>
            </a:r>
            <a:r>
              <a:rPr lang="en-GB" sz="1600" b="1" dirty="0"/>
              <a:t> </a:t>
            </a:r>
            <a:r>
              <a:rPr lang="en-GB" sz="1600" b="1" dirty="0" err="1"/>
              <a:t>kruga</a:t>
            </a:r>
            <a:r>
              <a:rPr lang="en-GB" sz="1600" b="1" dirty="0"/>
              <a:t> </a:t>
            </a:r>
            <a:r>
              <a:rPr lang="en-GB" sz="1600" b="1" dirty="0" err="1"/>
              <a:t>poluprečnika</a:t>
            </a:r>
            <a:r>
              <a:rPr lang="en-GB" sz="1600" b="1" dirty="0"/>
              <a:t> r</a:t>
            </a:r>
            <a:r>
              <a:rPr lang="en-GB" sz="1600" dirty="0"/>
              <a:t>:</a:t>
            </a:r>
          </a:p>
          <a:p>
            <a:r>
              <a:rPr lang="en-GB" sz="1600" dirty="0"/>
              <a:t>B = r</a:t>
            </a:r>
            <a:r>
              <a:rPr lang="en-GB" sz="1600" baseline="30000" dirty="0"/>
              <a:t>2</a:t>
            </a:r>
            <a:r>
              <a:rPr lang="el-GR" sz="1600" dirty="0"/>
              <a:t>π</a:t>
            </a:r>
          </a:p>
          <a:p>
            <a:r>
              <a:rPr lang="sr-Latn-RS" sz="1600" dirty="0"/>
              <a:t>Površina omotača jednaka je</a:t>
            </a:r>
            <a:r>
              <a:rPr lang="sr-Latn-RS" sz="1600" b="1" dirty="0"/>
              <a:t> proizvodu poluprečnika r i izvodnice s:</a:t>
            </a:r>
            <a:endParaRPr lang="en-GB" sz="1600" b="1" dirty="0"/>
          </a:p>
          <a:p>
            <a:r>
              <a:rPr lang="en-GB" sz="1600" i="1" dirty="0"/>
              <a:t>M = </a:t>
            </a:r>
            <a:r>
              <a:rPr lang="sr-Latn-RS" sz="1600" i="1" dirty="0"/>
              <a:t>rs</a:t>
            </a:r>
            <a:r>
              <a:rPr lang="el-GR" sz="1600" i="1" dirty="0"/>
              <a:t>π</a:t>
            </a:r>
            <a:endParaRPr lang="en-GB" sz="1600" dirty="0"/>
          </a:p>
          <a:p>
            <a:r>
              <a:rPr lang="en-GB" sz="1600" dirty="0" err="1"/>
              <a:t>Sada</a:t>
            </a:r>
            <a:r>
              <a:rPr lang="en-GB" sz="1600" dirty="0"/>
              <a:t> </a:t>
            </a:r>
            <a:r>
              <a:rPr lang="en-GB" sz="1600" dirty="0" err="1"/>
              <a:t>možemo</a:t>
            </a:r>
            <a:r>
              <a:rPr lang="en-GB" sz="1600" dirty="0"/>
              <a:t> </a:t>
            </a:r>
            <a:r>
              <a:rPr lang="en-GB" sz="1600" dirty="0" err="1"/>
              <a:t>zapisati</a:t>
            </a:r>
            <a:r>
              <a:rPr lang="en-GB" sz="1600" dirty="0"/>
              <a:t> </a:t>
            </a:r>
            <a:r>
              <a:rPr lang="en-GB" sz="1600" dirty="0" err="1"/>
              <a:t>formulu</a:t>
            </a:r>
            <a:r>
              <a:rPr lang="en-GB" sz="1600" dirty="0"/>
              <a:t> </a:t>
            </a:r>
            <a:r>
              <a:rPr lang="en-GB" sz="1600" dirty="0" err="1"/>
              <a:t>za</a:t>
            </a:r>
            <a:r>
              <a:rPr lang="en-GB" sz="1600" dirty="0"/>
              <a:t> </a:t>
            </a:r>
            <a:r>
              <a:rPr lang="en-GB" sz="1600" dirty="0" err="1"/>
              <a:t>površinu</a:t>
            </a:r>
            <a:r>
              <a:rPr lang="en-GB" sz="1600" dirty="0"/>
              <a:t> </a:t>
            </a:r>
            <a:r>
              <a:rPr lang="sr-Latn-RS" sz="1600" dirty="0"/>
              <a:t>kupe:</a:t>
            </a:r>
            <a:endParaRPr lang="en-GB" sz="1600" dirty="0"/>
          </a:p>
          <a:p>
            <a:pPr eaLnBrk="1" hangingPunct="1"/>
            <a:r>
              <a:rPr lang="sr-Latn-RS" sz="1800" b="1" dirty="0"/>
              <a:t>P= r²</a:t>
            </a:r>
            <a:r>
              <a:rPr lang="el-GR" sz="1800" b="1" dirty="0"/>
              <a:t>π</a:t>
            </a:r>
            <a:r>
              <a:rPr lang="sr-Latn-RS" sz="1800" b="1" dirty="0"/>
              <a:t> + rs</a:t>
            </a:r>
            <a:r>
              <a:rPr lang="el-GR" sz="1800" b="1" dirty="0"/>
              <a:t>π</a:t>
            </a:r>
            <a:r>
              <a:rPr lang="sr-Latn-RS" sz="1800" b="1" dirty="0"/>
              <a:t> = r</a:t>
            </a:r>
            <a:r>
              <a:rPr lang="el-GR" sz="1800" b="1" dirty="0"/>
              <a:t>π</a:t>
            </a:r>
            <a:r>
              <a:rPr lang="sr-Latn-RS" sz="1800" b="1" dirty="0"/>
              <a:t> (r + s)</a:t>
            </a:r>
            <a:endParaRPr lang="en-GB" sz="1800" b="1" dirty="0"/>
          </a:p>
        </p:txBody>
      </p:sp>
      <p:sp>
        <p:nvSpPr>
          <p:cNvPr id="3076" name="Naslov 1"/>
          <p:cNvSpPr>
            <a:spLocks noGrp="1"/>
          </p:cNvSpPr>
          <p:nvPr>
            <p:ph type="title"/>
          </p:nvPr>
        </p:nvSpPr>
        <p:spPr>
          <a:xfrm>
            <a:off x="709613" y="347663"/>
            <a:ext cx="4203700" cy="8636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2500" b="1" i="1" dirty="0" err="1"/>
              <a:t>Površina</a:t>
            </a:r>
            <a:r>
              <a:rPr lang="en-US" sz="2500" b="1" i="1" dirty="0"/>
              <a:t> </a:t>
            </a:r>
            <a:r>
              <a:rPr lang="en-US" sz="2500" b="1" i="1" dirty="0" err="1"/>
              <a:t>i</a:t>
            </a:r>
            <a:r>
              <a:rPr lang="en-US" sz="2500" b="1" i="1" dirty="0"/>
              <a:t> </a:t>
            </a:r>
            <a:r>
              <a:rPr lang="en-US" sz="2500" b="1" i="1" dirty="0" err="1"/>
              <a:t>zapremina</a:t>
            </a:r>
            <a:r>
              <a:rPr lang="en-US" sz="2500" b="1" i="1" dirty="0"/>
              <a:t> </a:t>
            </a:r>
            <a:r>
              <a:rPr lang="sr-Latn-RS" sz="2500" b="1" i="1" dirty="0"/>
              <a:t>kupe</a:t>
            </a:r>
            <a:br>
              <a:rPr lang="en-US" sz="2500" b="1" i="1" dirty="0"/>
            </a:br>
            <a:endParaRPr lang="en-GB" sz="2500" b="1" i="1" dirty="0"/>
          </a:p>
        </p:txBody>
      </p:sp>
      <p:cxnSp>
        <p:nvCxnSpPr>
          <p:cNvPr id="12" name="Straight Connector 11"/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2287588" y="3336925"/>
            <a:ext cx="935037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imag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4140" y="855133"/>
            <a:ext cx="3248660" cy="5283200"/>
          </a:xfrm>
          <a:prstGeom prst="rect">
            <a:avLst/>
          </a:prstGeom>
        </p:spPr>
      </p:pic>
      <p:pic>
        <p:nvPicPr>
          <p:cNvPr id="8" name="Picture 7" descr="mreža kup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5716" y="1058333"/>
            <a:ext cx="3426883" cy="4834467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White">
          <a:xfrm>
            <a:off x="7488238" y="2278063"/>
            <a:ext cx="4703762" cy="457993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/>
            </a:pPr>
            <a:endParaRPr lang="en-US" sz="1600" cap="all">
              <a:latin typeface="+mn-lt"/>
              <a:cs typeface="+mn-cs"/>
            </a:endParaRPr>
          </a:p>
        </p:txBody>
      </p:sp>
      <p:sp>
        <p:nvSpPr>
          <p:cNvPr id="4100" name="Naslov 1"/>
          <p:cNvSpPr>
            <a:spLocks noGrp="1"/>
          </p:cNvSpPr>
          <p:nvPr>
            <p:ph type="ctrTitle"/>
          </p:nvPr>
        </p:nvSpPr>
        <p:spPr>
          <a:xfrm>
            <a:off x="5427134" y="1752601"/>
            <a:ext cx="6337300" cy="2102380"/>
          </a:xfrm>
        </p:spPr>
        <p:txBody>
          <a:bodyPr>
            <a:normAutofit fontScale="90000"/>
          </a:bodyPr>
          <a:lstStyle/>
          <a:p>
            <a:r>
              <a:rPr lang="en-GB" sz="2000" dirty="0" err="1"/>
              <a:t>Zapremina</a:t>
            </a:r>
            <a:r>
              <a:rPr lang="en-GB" sz="2000" dirty="0"/>
              <a:t> </a:t>
            </a:r>
            <a:r>
              <a:rPr lang="en-GB" sz="2000" b="1" dirty="0"/>
              <a:t>V</a:t>
            </a:r>
            <a:r>
              <a:rPr lang="en-GB" sz="2000" dirty="0"/>
              <a:t> </a:t>
            </a:r>
            <a:r>
              <a:rPr lang="sr-Latn-RS" sz="2000" dirty="0"/>
              <a:t>kupe </a:t>
            </a:r>
            <a:r>
              <a:rPr lang="en-GB" sz="2000" dirty="0"/>
              <a:t>je </a:t>
            </a:r>
            <a:r>
              <a:rPr lang="en-GB" sz="2000" dirty="0" err="1"/>
              <a:t>jednaka</a:t>
            </a:r>
            <a:r>
              <a:rPr lang="en-GB" sz="2000" dirty="0"/>
              <a:t> </a:t>
            </a:r>
            <a:r>
              <a:rPr lang="sr-Latn-RS" sz="2000" dirty="0"/>
              <a:t>trećini </a:t>
            </a:r>
            <a:r>
              <a:rPr lang="en-GB" sz="2000" dirty="0" err="1"/>
              <a:t>proizvod</a:t>
            </a:r>
            <a:r>
              <a:rPr lang="sr-Latn-RS" sz="2000" dirty="0"/>
              <a:t>a</a:t>
            </a:r>
            <a:r>
              <a:rPr lang="en-GB" sz="2000" dirty="0"/>
              <a:t> </a:t>
            </a:r>
            <a:r>
              <a:rPr lang="en-GB" sz="2000" dirty="0" err="1"/>
              <a:t>površine</a:t>
            </a:r>
            <a:r>
              <a:rPr lang="en-GB" sz="2000" dirty="0"/>
              <a:t> </a:t>
            </a:r>
            <a:r>
              <a:rPr lang="en-GB" sz="2000" dirty="0" err="1"/>
              <a:t>njeg</a:t>
            </a:r>
            <a:r>
              <a:rPr lang="sr-Latn-RS" sz="2000" dirty="0"/>
              <a:t>ne</a:t>
            </a:r>
            <a:r>
              <a:rPr lang="en-GB" sz="2000" dirty="0"/>
              <a:t> </a:t>
            </a:r>
            <a:r>
              <a:rPr lang="en-GB" sz="2000" dirty="0" err="1"/>
              <a:t>osnove</a:t>
            </a:r>
            <a:r>
              <a:rPr lang="en-GB" sz="2000" dirty="0"/>
              <a:t> </a:t>
            </a:r>
            <a:r>
              <a:rPr lang="en-GB" sz="2000" b="1" dirty="0"/>
              <a:t>B</a:t>
            </a:r>
            <a:r>
              <a:rPr lang="en-GB" sz="2000" dirty="0"/>
              <a:t>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/>
              <a:t>visine</a:t>
            </a:r>
            <a:r>
              <a:rPr lang="en-GB" sz="2000" dirty="0"/>
              <a:t> </a:t>
            </a:r>
            <a:r>
              <a:rPr lang="en-GB" sz="2000" b="1" dirty="0"/>
              <a:t>H</a:t>
            </a:r>
            <a:r>
              <a:rPr lang="en-GB" sz="2000" dirty="0"/>
              <a:t>:</a:t>
            </a:r>
            <a:br>
              <a:rPr lang="en-GB" sz="2000" dirty="0"/>
            </a:br>
            <a:r>
              <a:rPr lang="en-GB" sz="2000" b="1" dirty="0"/>
              <a:t>V = </a:t>
            </a:r>
            <a:r>
              <a:rPr lang="sr-Latn-RS" sz="2000" b="1" dirty="0"/>
              <a:t>1/3 </a:t>
            </a:r>
            <a:r>
              <a:rPr lang="en-GB" sz="2000" b="1" dirty="0"/>
              <a:t>B • H</a:t>
            </a:r>
            <a:br>
              <a:rPr lang="sr-Latn-RS" sz="2000" b="1" dirty="0"/>
            </a:br>
            <a:br>
              <a:rPr lang="el-GR" sz="2000" dirty="0"/>
            </a:br>
            <a:r>
              <a:rPr lang="en-GB" sz="2000" dirty="0"/>
              <a:t>Formula </a:t>
            </a:r>
            <a:r>
              <a:rPr lang="en-GB" sz="2000" dirty="0" err="1"/>
              <a:t>za</a:t>
            </a:r>
            <a:r>
              <a:rPr lang="en-GB" sz="2000" dirty="0"/>
              <a:t> </a:t>
            </a:r>
            <a:r>
              <a:rPr lang="en-GB" sz="2000" dirty="0" err="1"/>
              <a:t>zapreminu</a:t>
            </a:r>
            <a:r>
              <a:rPr lang="en-GB" sz="2000" dirty="0"/>
              <a:t> </a:t>
            </a:r>
            <a:r>
              <a:rPr lang="sr-Latn-RS" sz="2000" dirty="0"/>
              <a:t>kupe</a:t>
            </a:r>
            <a:r>
              <a:rPr lang="en-GB" sz="2000" dirty="0"/>
              <a:t> </a:t>
            </a:r>
            <a:r>
              <a:rPr lang="en-GB" sz="2000" dirty="0" err="1"/>
              <a:t>poluprečnika</a:t>
            </a:r>
            <a:r>
              <a:rPr lang="en-GB" sz="2000" dirty="0"/>
              <a:t> </a:t>
            </a:r>
            <a:r>
              <a:rPr lang="en-GB" sz="2000" b="1" dirty="0"/>
              <a:t>r</a:t>
            </a:r>
            <a:r>
              <a:rPr lang="en-GB" sz="2000" dirty="0"/>
              <a:t>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/>
              <a:t>visine</a:t>
            </a:r>
            <a:r>
              <a:rPr lang="en-GB" sz="2000" dirty="0"/>
              <a:t> </a:t>
            </a:r>
            <a:r>
              <a:rPr lang="en-GB" sz="2000" b="1" dirty="0"/>
              <a:t>H</a:t>
            </a:r>
            <a:r>
              <a:rPr lang="en-GB" sz="2000" dirty="0"/>
              <a:t>:</a:t>
            </a:r>
            <a:br>
              <a:rPr lang="en-GB" sz="2000" dirty="0"/>
            </a:br>
            <a:r>
              <a:rPr lang="en-GB" sz="2000" b="1" dirty="0"/>
              <a:t>V =</a:t>
            </a:r>
            <a:r>
              <a:rPr lang="sr-Latn-RS" sz="2000" b="1" dirty="0"/>
              <a:t>1/3</a:t>
            </a:r>
            <a:r>
              <a:rPr lang="en-GB" sz="2000" b="1" dirty="0"/>
              <a:t> r</a:t>
            </a:r>
            <a:r>
              <a:rPr lang="en-GB" sz="2000" b="1" baseline="30000" dirty="0"/>
              <a:t>2</a:t>
            </a:r>
            <a:r>
              <a:rPr lang="el-GR" sz="2000" b="1" dirty="0"/>
              <a:t>π </a:t>
            </a:r>
            <a:r>
              <a:rPr lang="en-GB" sz="2000" b="1" dirty="0"/>
              <a:t>H</a:t>
            </a:r>
            <a:br>
              <a:rPr lang="en-GB" sz="2000" dirty="0"/>
            </a:br>
            <a:endParaRPr lang="en-GB" sz="1900" dirty="0"/>
          </a:p>
        </p:txBody>
      </p:sp>
      <p:sp>
        <p:nvSpPr>
          <p:cNvPr id="4101" name="Podnaslov 2"/>
          <p:cNvSpPr>
            <a:spLocks noGrp="1"/>
          </p:cNvSpPr>
          <p:nvPr>
            <p:ph type="subTitle" idx="1"/>
          </p:nvPr>
        </p:nvSpPr>
        <p:spPr>
          <a:xfrm>
            <a:off x="5486400" y="3557060"/>
            <a:ext cx="6600825" cy="913340"/>
          </a:xfrm>
        </p:spPr>
        <p:txBody>
          <a:bodyPr/>
          <a:lstStyle/>
          <a:p>
            <a:pPr eaLnBrk="1" hangingPunct="1"/>
            <a:r>
              <a:rPr lang="sr-Latn-RS" sz="2000" b="1" i="1" dirty="0"/>
              <a:t>___________________</a:t>
            </a:r>
          </a:p>
        </p:txBody>
      </p:sp>
      <p:pic>
        <p:nvPicPr>
          <p:cNvPr id="7" name="Picture 6" descr="osnovni-pojmovi-kupe-foto-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334" y="321734"/>
            <a:ext cx="3683000" cy="468206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539971" y="1725083"/>
            <a:ext cx="3852862" cy="1119717"/>
          </a:xfrm>
        </p:spPr>
        <p:txBody>
          <a:bodyPr rtlCol="0" anchor="t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RS" sz="1600" i="1" dirty="0">
                <a:latin typeface="+mn-lt"/>
              </a:rPr>
              <a:t>r=3cm H=15cm s=15,3cm</a:t>
            </a:r>
            <a:br>
              <a:rPr lang="sr-Latn-RS" sz="1600" i="1" dirty="0">
                <a:latin typeface="+mn-lt"/>
              </a:rPr>
            </a:br>
            <a:br>
              <a:rPr lang="sr-Latn-RS" sz="1600" i="1" dirty="0">
                <a:latin typeface="+mn-lt"/>
              </a:rPr>
            </a:br>
            <a:r>
              <a:rPr lang="sr-Latn-RS" sz="1300" i="1" dirty="0">
                <a:latin typeface="+mn-lt"/>
              </a:rPr>
              <a:t>P= r</a:t>
            </a:r>
            <a:r>
              <a:rPr lang="el-GR" sz="1300" i="1" dirty="0">
                <a:latin typeface="+mn-lt"/>
              </a:rPr>
              <a:t>π</a:t>
            </a:r>
            <a:r>
              <a:rPr lang="sr-Latn-RS" sz="1300" i="1" dirty="0">
                <a:latin typeface="+mn-lt"/>
              </a:rPr>
              <a:t> (r + s) = 3*3,14*18,3 = 172,386 cm²</a:t>
            </a:r>
            <a:br>
              <a:rPr lang="sr-Latn-RS" sz="1300" i="1" dirty="0">
                <a:latin typeface="+mn-lt"/>
              </a:rPr>
            </a:br>
            <a:br>
              <a:rPr lang="sr-Latn-RS" sz="1300" i="1" dirty="0">
                <a:latin typeface="+mn-lt"/>
              </a:rPr>
            </a:br>
            <a:r>
              <a:rPr lang="sr-Latn-RS" sz="1300" i="1" dirty="0">
                <a:latin typeface="+mn-lt"/>
              </a:rPr>
              <a:t>V= 1/3* r²</a:t>
            </a:r>
            <a:r>
              <a:rPr lang="el-GR" sz="1300" i="1" dirty="0">
                <a:latin typeface="+mn-lt"/>
              </a:rPr>
              <a:t>π</a:t>
            </a:r>
            <a:r>
              <a:rPr lang="sr-Latn-RS" sz="1300" i="1" dirty="0">
                <a:latin typeface="+mn-lt"/>
              </a:rPr>
              <a:t>* H = 1/3* 9* 3,14* 15=  141,3 cm</a:t>
            </a:r>
            <a:br>
              <a:rPr lang="sr-Latn-RS" sz="1300" i="1" dirty="0">
                <a:latin typeface="+mn-lt"/>
              </a:rPr>
            </a:br>
            <a:br>
              <a:rPr lang="sr-Latn-RS" sz="1600" i="1" dirty="0">
                <a:latin typeface="+mn-lt"/>
              </a:rPr>
            </a:br>
            <a:br>
              <a:rPr lang="sr-Latn-RS" sz="1600" i="1" dirty="0">
                <a:latin typeface="+mn-lt"/>
              </a:rPr>
            </a:br>
            <a:endParaRPr lang="en-GB" sz="1600" dirty="0">
              <a:latin typeface="+mn-lt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276445" y="2904067"/>
            <a:ext cx="4329112" cy="1684866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sr-Latn-RS" sz="2800" b="1" dirty="0"/>
              <a:t>______________________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sr-Latn-RS" sz="2800" b="1" dirty="0"/>
              <a:t>Predmet u obliku kupe – sladoled kornet – površina i zapremina</a:t>
            </a:r>
            <a:endParaRPr lang="en-GB" sz="2800" b="1" dirty="0"/>
          </a:p>
        </p:txBody>
      </p:sp>
      <p:pic>
        <p:nvPicPr>
          <p:cNvPr id="7" name="Picture 6" descr="pro_v_101339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1436" y="541867"/>
            <a:ext cx="1764031" cy="406399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705071" y="2438929"/>
            <a:ext cx="5165725" cy="4300537"/>
          </a:xfrm>
        </p:spPr>
        <p:txBody>
          <a:bodyPr rtlCol="0" anchor="ctr">
            <a:normAutofit/>
          </a:bodyPr>
          <a:lstStyle/>
          <a:p>
            <a:endParaRPr lang="en-GB" sz="1400" dirty="0"/>
          </a:p>
        </p:txBody>
      </p:sp>
      <p:sp>
        <p:nvSpPr>
          <p:cNvPr id="6148" name="Podnaslov 2"/>
          <p:cNvSpPr>
            <a:spLocks noGrp="1"/>
          </p:cNvSpPr>
          <p:nvPr>
            <p:ph type="subTitle" idx="1"/>
          </p:nvPr>
        </p:nvSpPr>
        <p:spPr>
          <a:xfrm>
            <a:off x="7373938" y="160868"/>
            <a:ext cx="4589462" cy="2159000"/>
          </a:xfrm>
        </p:spPr>
        <p:txBody>
          <a:bodyPr anchor="ctr">
            <a:normAutofit fontScale="92500"/>
          </a:bodyPr>
          <a:lstStyle/>
          <a:p>
            <a:pPr eaLnBrk="1" hangingPunct="1"/>
            <a:r>
              <a:rPr lang="en-US" sz="3600" b="1" dirty="0" err="1">
                <a:solidFill>
                  <a:srgbClr val="FFFFFF"/>
                </a:solidFill>
              </a:rPr>
              <a:t>Primeri</a:t>
            </a:r>
            <a:r>
              <a:rPr lang="en-US" sz="3600" b="1" dirty="0">
                <a:solidFill>
                  <a:srgbClr val="FFFFFF"/>
                </a:solidFill>
              </a:rPr>
              <a:t> </a:t>
            </a:r>
            <a:r>
              <a:rPr lang="sr-Latn-RS" sz="3600" b="1" dirty="0">
                <a:solidFill>
                  <a:srgbClr val="FFFFFF"/>
                </a:solidFill>
              </a:rPr>
              <a:t>kupastih </a:t>
            </a:r>
            <a:r>
              <a:rPr lang="en-US" sz="3600" b="1" dirty="0" err="1">
                <a:solidFill>
                  <a:srgbClr val="FFFFFF"/>
                </a:solidFill>
              </a:rPr>
              <a:t>objekata</a:t>
            </a:r>
            <a:r>
              <a:rPr lang="en-US" sz="3600" b="1" dirty="0">
                <a:solidFill>
                  <a:srgbClr val="FFFFFF"/>
                </a:solidFill>
              </a:rPr>
              <a:t> u </a:t>
            </a:r>
            <a:r>
              <a:rPr lang="en-US" sz="3600" b="1" dirty="0" err="1">
                <a:solidFill>
                  <a:srgbClr val="FFFFFF"/>
                </a:solidFill>
              </a:rPr>
              <a:t>okruženju</a:t>
            </a:r>
            <a:endParaRPr lang="en-US" sz="3600" b="1" dirty="0">
              <a:solidFill>
                <a:srgbClr val="FFFFFF"/>
              </a:solidFill>
            </a:endParaRPr>
          </a:p>
          <a:p>
            <a:pPr eaLnBrk="1" hangingPunct="1"/>
            <a:r>
              <a:rPr lang="sr-Latn-RS" sz="2000" dirty="0">
                <a:solidFill>
                  <a:srgbClr val="FFFFFF"/>
                </a:solidFill>
              </a:rPr>
              <a:t>Truli kućice u gradu Alberobelu u Italiji imaju krovove u obliku kupe</a:t>
            </a:r>
          </a:p>
          <a:p>
            <a:pPr eaLnBrk="1" hangingPunct="1"/>
            <a:r>
              <a:rPr lang="en-GB" sz="2000" dirty="0">
                <a:solidFill>
                  <a:srgbClr val="FFFFFF"/>
                </a:solidFill>
              </a:rPr>
              <a:t>Z</a:t>
            </a:r>
            <a:r>
              <a:rPr lang="sr-Latn-RS" sz="2000" dirty="0">
                <a:solidFill>
                  <a:srgbClr val="FFFFFF"/>
                </a:solidFill>
              </a:rPr>
              <a:t>grade budućnosti u Dubaiu</a:t>
            </a:r>
            <a:endParaRPr lang="en-US" sz="2000" dirty="0">
              <a:solidFill>
                <a:srgbClr val="FFFFFF"/>
              </a:solidFill>
            </a:endParaRPr>
          </a:p>
          <a:p>
            <a:pPr eaLnBrk="1" hangingPunct="1"/>
            <a:endParaRPr lang="en-GB" dirty="0">
              <a:solidFill>
                <a:srgbClr val="FFFFFF"/>
              </a:solidFill>
            </a:endParaRPr>
          </a:p>
        </p:txBody>
      </p:sp>
      <p:cxnSp>
        <p:nvCxnSpPr>
          <p:cNvPr id="34" name="Straight Connector 25"/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4056063" y="2286000"/>
            <a:ext cx="0" cy="22860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7050" y="406400"/>
            <a:ext cx="4409017" cy="594360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778933" y="5465926"/>
            <a:ext cx="375073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sr-Latn-RS" sz="5400" b="1" dirty="0">
                <a:ln w="18000">
                  <a:solidFill>
                    <a:srgbClr val="FFFF00"/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Moja kupa</a:t>
            </a:r>
            <a:endParaRPr lang="en-US" sz="5400" b="1" dirty="0">
              <a:ln w="18000">
                <a:solidFill>
                  <a:srgbClr val="FFFF00"/>
                </a:solidFill>
                <a:prstDash val="solid"/>
                <a:miter lim="800000"/>
              </a:ln>
              <a:solidFill>
                <a:srgbClr val="0033CC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pic>
        <p:nvPicPr>
          <p:cNvPr id="11" name="Picture 10" descr="kupasti krovovi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3799" y="2227792"/>
            <a:ext cx="4047067" cy="4139142"/>
          </a:xfrm>
          <a:prstGeom prst="rect">
            <a:avLst/>
          </a:prstGeom>
        </p:spPr>
      </p:pic>
      <p:pic>
        <p:nvPicPr>
          <p:cNvPr id="14" name="Picture 13" descr="zgrade budućnosti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84733" y="2209800"/>
            <a:ext cx="2805006" cy="4174067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https://sr.wikipedia.org</a:t>
            </a:r>
            <a:endParaRPr lang="en-US" dirty="0"/>
          </a:p>
          <a:p>
            <a:r>
              <a:rPr lang="en-GB" dirty="0">
                <a:hlinkClick r:id="rId3"/>
              </a:rPr>
              <a:t>https://edukacija.rs/matematika/osnovna-skola/osmi-razred/</a:t>
            </a:r>
            <a:r>
              <a:rPr lang="sr-Latn-RS" dirty="0">
                <a:hlinkClick r:id="rId3"/>
              </a:rPr>
              <a:t>kupa</a:t>
            </a:r>
            <a:r>
              <a:rPr lang="en-GB" dirty="0">
                <a:hlinkClick r:id="rId3"/>
              </a:rPr>
              <a:t>/</a:t>
            </a:r>
            <a:r>
              <a:rPr lang="en-GB" dirty="0" err="1">
                <a:hlinkClick r:id="rId3"/>
              </a:rPr>
              <a:t>povrsina</a:t>
            </a:r>
            <a:r>
              <a:rPr lang="en-GB" dirty="0">
                <a:hlinkClick r:id="rId3"/>
              </a:rPr>
              <a:t>-</a:t>
            </a:r>
            <a:r>
              <a:rPr lang="sr-Latn-RS" dirty="0">
                <a:hlinkClick r:id="rId3"/>
              </a:rPr>
              <a:t>kupe</a:t>
            </a:r>
            <a:r>
              <a:rPr lang="sr-Latn-RS" dirty="0"/>
              <a:t> </a:t>
            </a:r>
            <a:endParaRPr lang="en-US" dirty="0"/>
          </a:p>
          <a:p>
            <a:r>
              <a:rPr lang="en-GB" dirty="0">
                <a:hlinkClick r:id="rId4"/>
              </a:rPr>
              <a:t>https://edukacija.rs/matematika/osnovna-skola/osmi-razred/</a:t>
            </a:r>
            <a:r>
              <a:rPr lang="sr-Latn-RS" dirty="0">
                <a:hlinkClick r:id="rId4"/>
              </a:rPr>
              <a:t>kupa</a:t>
            </a:r>
            <a:r>
              <a:rPr lang="en-GB" dirty="0">
                <a:hlinkClick r:id="rId4"/>
              </a:rPr>
              <a:t>/</a:t>
            </a:r>
            <a:r>
              <a:rPr lang="en-GB" dirty="0" err="1">
                <a:hlinkClick r:id="rId4"/>
              </a:rPr>
              <a:t>zapremina</a:t>
            </a:r>
            <a:r>
              <a:rPr lang="en-GB" dirty="0">
                <a:hlinkClick r:id="rId4"/>
              </a:rPr>
              <a:t>-</a:t>
            </a:r>
            <a:r>
              <a:rPr lang="sr-Latn-RS" dirty="0">
                <a:hlinkClick r:id="rId4"/>
              </a:rPr>
              <a:t>kupe</a:t>
            </a:r>
            <a:r>
              <a:rPr lang="sr-Latn-RS" dirty="0"/>
              <a:t> </a:t>
            </a:r>
            <a:endParaRPr lang="en-US" dirty="0"/>
          </a:p>
          <a:p>
            <a:r>
              <a:rPr lang="en-GB" dirty="0">
                <a:hlinkClick r:id="rId5"/>
              </a:rPr>
              <a:t>https://www.google.com/search?q=</a:t>
            </a:r>
            <a:r>
              <a:rPr lang="sr-Latn-RS" dirty="0">
                <a:hlinkClick r:id="rId5"/>
              </a:rPr>
              <a:t>truli+kuće+u+italiji</a:t>
            </a:r>
            <a:r>
              <a:rPr lang="sr-Latn-RS" dirty="0"/>
              <a:t> </a:t>
            </a:r>
            <a:endParaRPr lang="en-US" dirty="0"/>
          </a:p>
          <a:p>
            <a:r>
              <a:rPr lang="en-GB" dirty="0">
                <a:hlinkClick r:id="rId6"/>
              </a:rPr>
              <a:t>https://www.google.com/search?q=</a:t>
            </a:r>
            <a:r>
              <a:rPr lang="sr-Latn-RS" dirty="0">
                <a:hlinkClick r:id="rId6"/>
              </a:rPr>
              <a:t>zgrade+dubai</a:t>
            </a:r>
            <a:r>
              <a:rPr lang="sr-Latn-RS" dirty="0"/>
              <a:t> </a:t>
            </a:r>
            <a:endParaRPr lang="en-US" dirty="0"/>
          </a:p>
          <a:p>
            <a:endParaRPr lang="en-GB" dirty="0"/>
          </a:p>
        </p:txBody>
      </p:sp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                                   izvori</a:t>
            </a:r>
            <a:endParaRPr lang="en-GB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482</TotalTime>
  <Words>337</Words>
  <Application>Microsoft Office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KUPA geometrijsko telo</vt:lpstr>
      <vt:lpstr>Površina i zapremina kupe </vt:lpstr>
      <vt:lpstr>Zapremina V kupe je jednaka trećini proizvoda površine njegne osnove B i visine H: V = 1/3 B • H  Formula za zapreminu kupe poluprečnika r i visine H: V =1/3 r2π H </vt:lpstr>
      <vt:lpstr>r=3cm H=15cm s=15,3cm  P= rπ (r + s) = 3*3,14*18,3 = 172,386 cm²  V= 1/3* r²π* H = 1/3* 9* 3,14* 15=  141,3 cm   </vt:lpstr>
      <vt:lpstr>PowerPoint Presentation</vt:lpstr>
      <vt:lpstr>                                    izvori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Ekosistem reke Save</dc:title>
  <dc:creator>Haris Bojadžić</dc:creator>
  <cp:lastModifiedBy>Bilja Kojic</cp:lastModifiedBy>
  <cp:revision>8</cp:revision>
  <dcterms:created xsi:type="dcterms:W3CDTF">2020-01-23T22:25:02Z</dcterms:created>
  <dcterms:modified xsi:type="dcterms:W3CDTF">2020-04-10T14:28:55Z</dcterms:modified>
</cp:coreProperties>
</file>