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12CCB7-0578-4C82-BC0A-70E0AE2468D3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BA3CD8B-EBB3-4D62-B617-FC9DB1A73F1C}">
      <dgm:prSet custT="1"/>
      <dgm:spPr/>
      <dgm:t>
        <a:bodyPr/>
        <a:lstStyle/>
        <a:p>
          <a:r>
            <a:rPr lang="sr-Latn-RS" sz="2200" dirty="0">
              <a:latin typeface="Cambria" panose="02040503050406030204" pitchFamily="18" charset="0"/>
              <a:ea typeface="Cambria" panose="02040503050406030204" pitchFamily="18" charset="0"/>
            </a:rPr>
            <a:t>Površina se računa standardnom formulom </a:t>
          </a:r>
          <a:r>
            <a:rPr lang="sr-Latn-RS" sz="2200" b="1" dirty="0">
              <a:latin typeface="Cambria" panose="02040503050406030204" pitchFamily="18" charset="0"/>
              <a:ea typeface="Cambria" panose="02040503050406030204" pitchFamily="18" charset="0"/>
            </a:rPr>
            <a:t>B+M=P</a:t>
          </a:r>
          <a:r>
            <a:rPr lang="sr-Latn-RS" sz="2200" dirty="0">
              <a:latin typeface="Cambria" panose="02040503050406030204" pitchFamily="18" charset="0"/>
              <a:ea typeface="Cambria" panose="02040503050406030204" pitchFamily="18" charset="0"/>
            </a:rPr>
            <a:t> , što kod kupe znači</a:t>
          </a:r>
          <a:r>
            <a:rPr lang="en-US" sz="2200" dirty="0">
              <a:latin typeface="Cambria" panose="02040503050406030204" pitchFamily="18" charset="0"/>
              <a:ea typeface="Cambria" panose="02040503050406030204" pitchFamily="18" charset="0"/>
            </a:rPr>
            <a:t> </a:t>
          </a:r>
          <a:r>
            <a:rPr lang="sr-Latn-RS" sz="2200" b="1" dirty="0">
              <a:latin typeface="Cambria" panose="02040503050406030204" pitchFamily="18" charset="0"/>
              <a:ea typeface="Cambria" panose="02040503050406030204" pitchFamily="18" charset="0"/>
            </a:rPr>
            <a:t>r</a:t>
          </a:r>
          <a:r>
            <a:rPr lang="en-US" sz="2200" b="1" dirty="0">
              <a:latin typeface="Cambria" panose="02040503050406030204" pitchFamily="18" charset="0"/>
              <a:ea typeface="Cambria" panose="02040503050406030204" pitchFamily="18" charset="0"/>
            </a:rPr>
            <a:t>𝟐𝝅 + </a:t>
          </a:r>
          <a:r>
            <a:rPr lang="sr-Latn-RS" sz="2200" b="1" dirty="0">
              <a:latin typeface="Cambria" panose="02040503050406030204" pitchFamily="18" charset="0"/>
              <a:ea typeface="Cambria" panose="02040503050406030204" pitchFamily="18" charset="0"/>
            </a:rPr>
            <a:t>r</a:t>
          </a:r>
          <a:r>
            <a:rPr lang="en-US" sz="2200" b="1" dirty="0">
              <a:latin typeface="Cambria" panose="02040503050406030204" pitchFamily="18" charset="0"/>
              <a:ea typeface="Cambria" panose="02040503050406030204" pitchFamily="18" charset="0"/>
            </a:rPr>
            <a:t>𝝅</a:t>
          </a:r>
          <a:r>
            <a:rPr lang="sr-Latn-RS" sz="2200" b="1" dirty="0">
              <a:latin typeface="Cambria" panose="02040503050406030204" pitchFamily="18" charset="0"/>
              <a:ea typeface="Cambria" panose="02040503050406030204" pitchFamily="18" charset="0"/>
            </a:rPr>
            <a:t>s = P</a:t>
          </a:r>
          <a:endParaRPr lang="en-US" sz="22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D0D0DA8-6161-4335-A337-0E6A7A9A1648}" type="parTrans" cxnId="{7C8CE585-D358-4E35-86C2-4EAD24ECD271}">
      <dgm:prSet/>
      <dgm:spPr/>
      <dgm:t>
        <a:bodyPr/>
        <a:lstStyle/>
        <a:p>
          <a:endParaRPr lang="en-US"/>
        </a:p>
      </dgm:t>
    </dgm:pt>
    <dgm:pt modelId="{6309FBA0-8280-45B6-8997-F639851A3B08}" type="sibTrans" cxnId="{7C8CE585-D358-4E35-86C2-4EAD24ECD271}">
      <dgm:prSet/>
      <dgm:spPr/>
      <dgm:t>
        <a:bodyPr/>
        <a:lstStyle/>
        <a:p>
          <a:endParaRPr lang="en-US"/>
        </a:p>
      </dgm:t>
    </dgm:pt>
    <dgm:pt modelId="{3410D64E-6EBC-4AA7-9979-F9D179C0DADB}">
      <dgm:prSet custT="1"/>
      <dgm:spPr/>
      <dgm:t>
        <a:bodyPr/>
        <a:lstStyle/>
        <a:p>
          <a:r>
            <a:rPr lang="sr-Latn-RS" sz="2200" dirty="0">
              <a:latin typeface="Cambria" panose="02040503050406030204" pitchFamily="18" charset="0"/>
              <a:ea typeface="Cambria" panose="02040503050406030204" pitchFamily="18" charset="0"/>
            </a:rPr>
            <a:t>Zapremina se računa standardnom formulom</a:t>
          </a:r>
          <a:r>
            <a:rPr lang="en-US" sz="2200" dirty="0">
              <a:latin typeface="Cambria" panose="02040503050406030204" pitchFamily="18" charset="0"/>
              <a:ea typeface="Cambria" panose="02040503050406030204" pitchFamily="18" charset="0"/>
            </a:rPr>
            <a:t> </a:t>
          </a:r>
          <a:r>
            <a:rPr lang="en-US" sz="2200" b="1" dirty="0">
              <a:latin typeface="Cambria" panose="02040503050406030204" pitchFamily="18" charset="0"/>
              <a:ea typeface="Cambria" panose="02040503050406030204" pitchFamily="18" charset="0"/>
            </a:rPr>
            <a:t>V=⅓B*H </a:t>
          </a:r>
          <a:r>
            <a:rPr lang="en-US" sz="2200" dirty="0">
              <a:latin typeface="Cambria" panose="02040503050406030204" pitchFamily="18" charset="0"/>
              <a:ea typeface="Cambria" panose="02040503050406030204" pitchFamily="18" charset="0"/>
            </a:rPr>
            <a:t>, </a:t>
          </a:r>
          <a:r>
            <a:rPr lang="sr-Latn-RS" sz="2200" dirty="0">
              <a:latin typeface="Cambria" panose="02040503050406030204" pitchFamily="18" charset="0"/>
              <a:ea typeface="Cambria" panose="02040503050406030204" pitchFamily="18" charset="0"/>
            </a:rPr>
            <a:t>što kod kupe znači</a:t>
          </a:r>
          <a:r>
            <a:rPr lang="en-US" sz="2200" dirty="0">
              <a:latin typeface="Cambria" panose="02040503050406030204" pitchFamily="18" charset="0"/>
              <a:ea typeface="Cambria" panose="02040503050406030204" pitchFamily="18" charset="0"/>
            </a:rPr>
            <a:t> </a:t>
          </a:r>
          <a:r>
            <a:rPr lang="en-US" sz="2200" b="1" dirty="0">
              <a:latin typeface="Cambria" panose="02040503050406030204" pitchFamily="18" charset="0"/>
              <a:ea typeface="Cambria" panose="02040503050406030204" pitchFamily="18" charset="0"/>
            </a:rPr>
            <a:t>V=⅓</a:t>
          </a:r>
          <a:r>
            <a:rPr lang="sr-Latn-RS" sz="2200" b="1" dirty="0">
              <a:latin typeface="Cambria" panose="02040503050406030204" pitchFamily="18" charset="0"/>
              <a:ea typeface="Cambria" panose="02040503050406030204" pitchFamily="18" charset="0"/>
            </a:rPr>
            <a:t> r</a:t>
          </a:r>
          <a:r>
            <a:rPr lang="en-US" sz="2200" b="1" dirty="0">
              <a:latin typeface="Cambria" panose="02040503050406030204" pitchFamily="18" charset="0"/>
              <a:ea typeface="Cambria" panose="02040503050406030204" pitchFamily="18" charset="0"/>
            </a:rPr>
            <a:t>²𝜋</a:t>
          </a:r>
          <a:r>
            <a:rPr lang="sr-Latn-RS" sz="2200" b="1" dirty="0">
              <a:latin typeface="Cambria" panose="02040503050406030204" pitchFamily="18" charset="0"/>
              <a:ea typeface="Cambria" panose="02040503050406030204" pitchFamily="18" charset="0"/>
            </a:rPr>
            <a:t>H</a:t>
          </a:r>
          <a:endParaRPr lang="en-US" sz="22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155D30A-55E0-4F4E-B4D1-5747F9385DA1}" type="parTrans" cxnId="{E903560D-C5FE-4921-903D-E5139AABFC08}">
      <dgm:prSet/>
      <dgm:spPr/>
      <dgm:t>
        <a:bodyPr/>
        <a:lstStyle/>
        <a:p>
          <a:endParaRPr lang="en-US"/>
        </a:p>
      </dgm:t>
    </dgm:pt>
    <dgm:pt modelId="{94F5A19B-BCF7-4E65-9FC2-20A71B975E8F}" type="sibTrans" cxnId="{E903560D-C5FE-4921-903D-E5139AABFC08}">
      <dgm:prSet/>
      <dgm:spPr/>
      <dgm:t>
        <a:bodyPr/>
        <a:lstStyle/>
        <a:p>
          <a:endParaRPr lang="en-US"/>
        </a:p>
      </dgm:t>
    </dgm:pt>
    <dgm:pt modelId="{40B07C12-75B6-4FC6-9091-9159CA7CE089}" type="pres">
      <dgm:prSet presAssocID="{3F12CCB7-0578-4C82-BC0A-70E0AE2468D3}" presName="linear" presStyleCnt="0">
        <dgm:presLayoutVars>
          <dgm:animLvl val="lvl"/>
          <dgm:resizeHandles val="exact"/>
        </dgm:presLayoutVars>
      </dgm:prSet>
      <dgm:spPr/>
    </dgm:pt>
    <dgm:pt modelId="{C1B63ADC-3E2C-4E82-A2B0-CD437B420DD9}" type="pres">
      <dgm:prSet presAssocID="{FBA3CD8B-EBB3-4D62-B617-FC9DB1A73F1C}" presName="parentText" presStyleLbl="node1" presStyleIdx="0" presStyleCnt="2" custLinFactNeighborX="-663" custLinFactNeighborY="3933">
        <dgm:presLayoutVars>
          <dgm:chMax val="0"/>
          <dgm:bulletEnabled val="1"/>
        </dgm:presLayoutVars>
      </dgm:prSet>
      <dgm:spPr/>
    </dgm:pt>
    <dgm:pt modelId="{2D36CDAE-F4F2-42EF-8E98-902EC91C91AE}" type="pres">
      <dgm:prSet presAssocID="{6309FBA0-8280-45B6-8997-F639851A3B08}" presName="spacer" presStyleCnt="0"/>
      <dgm:spPr/>
    </dgm:pt>
    <dgm:pt modelId="{1A69B7FA-0D2C-4604-B5B3-0ED5B2E3F892}" type="pres">
      <dgm:prSet presAssocID="{3410D64E-6EBC-4AA7-9979-F9D179C0DAD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903560D-C5FE-4921-903D-E5139AABFC08}" srcId="{3F12CCB7-0578-4C82-BC0A-70E0AE2468D3}" destId="{3410D64E-6EBC-4AA7-9979-F9D179C0DADB}" srcOrd="1" destOrd="0" parTransId="{7155D30A-55E0-4F4E-B4D1-5747F9385DA1}" sibTransId="{94F5A19B-BCF7-4E65-9FC2-20A71B975E8F}"/>
    <dgm:cxn modelId="{C9D78929-1BA1-4A7D-8479-E5545D4FDB4F}" type="presOf" srcId="{3410D64E-6EBC-4AA7-9979-F9D179C0DADB}" destId="{1A69B7FA-0D2C-4604-B5B3-0ED5B2E3F892}" srcOrd="0" destOrd="0" presId="urn:microsoft.com/office/officeart/2005/8/layout/vList2"/>
    <dgm:cxn modelId="{CE848168-0CAA-4E56-8C9C-6A06096F9014}" type="presOf" srcId="{FBA3CD8B-EBB3-4D62-B617-FC9DB1A73F1C}" destId="{C1B63ADC-3E2C-4E82-A2B0-CD437B420DD9}" srcOrd="0" destOrd="0" presId="urn:microsoft.com/office/officeart/2005/8/layout/vList2"/>
    <dgm:cxn modelId="{7C8CE585-D358-4E35-86C2-4EAD24ECD271}" srcId="{3F12CCB7-0578-4C82-BC0A-70E0AE2468D3}" destId="{FBA3CD8B-EBB3-4D62-B617-FC9DB1A73F1C}" srcOrd="0" destOrd="0" parTransId="{AD0D0DA8-6161-4335-A337-0E6A7A9A1648}" sibTransId="{6309FBA0-8280-45B6-8997-F639851A3B08}"/>
    <dgm:cxn modelId="{75D057D7-2F78-49C6-AE7D-C2522AF03EBB}" type="presOf" srcId="{3F12CCB7-0578-4C82-BC0A-70E0AE2468D3}" destId="{40B07C12-75B6-4FC6-9091-9159CA7CE089}" srcOrd="0" destOrd="0" presId="urn:microsoft.com/office/officeart/2005/8/layout/vList2"/>
    <dgm:cxn modelId="{CF898E85-F403-4636-9AD8-2F1334FC071C}" type="presParOf" srcId="{40B07C12-75B6-4FC6-9091-9159CA7CE089}" destId="{C1B63ADC-3E2C-4E82-A2B0-CD437B420DD9}" srcOrd="0" destOrd="0" presId="urn:microsoft.com/office/officeart/2005/8/layout/vList2"/>
    <dgm:cxn modelId="{D73952EF-699B-4753-9F94-937E36C64F0C}" type="presParOf" srcId="{40B07C12-75B6-4FC6-9091-9159CA7CE089}" destId="{2D36CDAE-F4F2-42EF-8E98-902EC91C91AE}" srcOrd="1" destOrd="0" presId="urn:microsoft.com/office/officeart/2005/8/layout/vList2"/>
    <dgm:cxn modelId="{F4E99CFB-01EC-4158-A12C-C3D4B4629FCA}" type="presParOf" srcId="{40B07C12-75B6-4FC6-9091-9159CA7CE089}" destId="{1A69B7FA-0D2C-4604-B5B3-0ED5B2E3F89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B63ADC-3E2C-4E82-A2B0-CD437B420DD9}">
      <dsp:nvSpPr>
        <dsp:cNvPr id="0" name=""/>
        <dsp:cNvSpPr/>
      </dsp:nvSpPr>
      <dsp:spPr>
        <a:xfrm>
          <a:off x="0" y="1157570"/>
          <a:ext cx="6656769" cy="1216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200" kern="1200" dirty="0">
              <a:latin typeface="Cambria" panose="02040503050406030204" pitchFamily="18" charset="0"/>
              <a:ea typeface="Cambria" panose="02040503050406030204" pitchFamily="18" charset="0"/>
            </a:rPr>
            <a:t>Površina se računa standardnom formulom </a:t>
          </a:r>
          <a:r>
            <a:rPr lang="sr-Latn-RS" sz="2200" b="1" kern="1200" dirty="0">
              <a:latin typeface="Cambria" panose="02040503050406030204" pitchFamily="18" charset="0"/>
              <a:ea typeface="Cambria" panose="02040503050406030204" pitchFamily="18" charset="0"/>
            </a:rPr>
            <a:t>B+M=P</a:t>
          </a:r>
          <a:r>
            <a:rPr lang="sr-Latn-RS" sz="2200" kern="1200" dirty="0">
              <a:latin typeface="Cambria" panose="02040503050406030204" pitchFamily="18" charset="0"/>
              <a:ea typeface="Cambria" panose="02040503050406030204" pitchFamily="18" charset="0"/>
            </a:rPr>
            <a:t> , što kod kupe znači</a:t>
          </a:r>
          <a:r>
            <a:rPr lang="en-US" sz="2200" kern="1200" dirty="0">
              <a:latin typeface="Cambria" panose="02040503050406030204" pitchFamily="18" charset="0"/>
              <a:ea typeface="Cambria" panose="02040503050406030204" pitchFamily="18" charset="0"/>
            </a:rPr>
            <a:t> </a:t>
          </a:r>
          <a:r>
            <a:rPr lang="sr-Latn-RS" sz="2200" b="1" kern="1200" dirty="0">
              <a:latin typeface="Cambria" panose="02040503050406030204" pitchFamily="18" charset="0"/>
              <a:ea typeface="Cambria" panose="02040503050406030204" pitchFamily="18" charset="0"/>
            </a:rPr>
            <a:t>r</a:t>
          </a:r>
          <a:r>
            <a:rPr lang="en-US" sz="2200" b="1" kern="1200" dirty="0">
              <a:latin typeface="Cambria" panose="02040503050406030204" pitchFamily="18" charset="0"/>
              <a:ea typeface="Cambria" panose="02040503050406030204" pitchFamily="18" charset="0"/>
            </a:rPr>
            <a:t>𝟐𝝅 + </a:t>
          </a:r>
          <a:r>
            <a:rPr lang="sr-Latn-RS" sz="2200" b="1" kern="1200" dirty="0">
              <a:latin typeface="Cambria" panose="02040503050406030204" pitchFamily="18" charset="0"/>
              <a:ea typeface="Cambria" panose="02040503050406030204" pitchFamily="18" charset="0"/>
            </a:rPr>
            <a:t>r</a:t>
          </a:r>
          <a:r>
            <a:rPr lang="en-US" sz="2200" b="1" kern="1200" dirty="0">
              <a:latin typeface="Cambria" panose="02040503050406030204" pitchFamily="18" charset="0"/>
              <a:ea typeface="Cambria" panose="02040503050406030204" pitchFamily="18" charset="0"/>
            </a:rPr>
            <a:t>𝝅</a:t>
          </a:r>
          <a:r>
            <a:rPr lang="sr-Latn-RS" sz="2200" b="1" kern="1200" dirty="0">
              <a:latin typeface="Cambria" panose="02040503050406030204" pitchFamily="18" charset="0"/>
              <a:ea typeface="Cambria" panose="02040503050406030204" pitchFamily="18" charset="0"/>
            </a:rPr>
            <a:t>s = P</a:t>
          </a:r>
          <a:endParaRPr lang="en-US" sz="22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59399" y="1216969"/>
        <a:ext cx="6537971" cy="1098002"/>
      </dsp:txXfrm>
    </dsp:sp>
    <dsp:sp modelId="{1A69B7FA-0D2C-4604-B5B3-0ED5B2E3F892}">
      <dsp:nvSpPr>
        <dsp:cNvPr id="0" name=""/>
        <dsp:cNvSpPr/>
      </dsp:nvSpPr>
      <dsp:spPr>
        <a:xfrm>
          <a:off x="0" y="2554207"/>
          <a:ext cx="6656769" cy="1216800"/>
        </a:xfrm>
        <a:prstGeom prst="roundRect">
          <a:avLst/>
        </a:prstGeom>
        <a:gradFill rotWithShape="0">
          <a:gsLst>
            <a:gs pos="0">
              <a:schemeClr val="accent2">
                <a:hueOff val="113439"/>
                <a:satOff val="13039"/>
                <a:lumOff val="-10393"/>
                <a:alphaOff val="0"/>
                <a:tint val="96000"/>
                <a:lumMod val="100000"/>
              </a:schemeClr>
            </a:gs>
            <a:gs pos="78000">
              <a:schemeClr val="accent2">
                <a:hueOff val="113439"/>
                <a:satOff val="13039"/>
                <a:lumOff val="-1039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2200" kern="1200" dirty="0">
              <a:latin typeface="Cambria" panose="02040503050406030204" pitchFamily="18" charset="0"/>
              <a:ea typeface="Cambria" panose="02040503050406030204" pitchFamily="18" charset="0"/>
            </a:rPr>
            <a:t>Zapremina se računa standardnom formulom</a:t>
          </a:r>
          <a:r>
            <a:rPr lang="en-US" sz="2200" kern="1200" dirty="0">
              <a:latin typeface="Cambria" panose="02040503050406030204" pitchFamily="18" charset="0"/>
              <a:ea typeface="Cambria" panose="02040503050406030204" pitchFamily="18" charset="0"/>
            </a:rPr>
            <a:t> </a:t>
          </a:r>
          <a:r>
            <a:rPr lang="en-US" sz="2200" b="1" kern="1200" dirty="0">
              <a:latin typeface="Cambria" panose="02040503050406030204" pitchFamily="18" charset="0"/>
              <a:ea typeface="Cambria" panose="02040503050406030204" pitchFamily="18" charset="0"/>
            </a:rPr>
            <a:t>V=⅓B*H </a:t>
          </a:r>
          <a:r>
            <a:rPr lang="en-US" sz="2200" kern="1200" dirty="0">
              <a:latin typeface="Cambria" panose="02040503050406030204" pitchFamily="18" charset="0"/>
              <a:ea typeface="Cambria" panose="02040503050406030204" pitchFamily="18" charset="0"/>
            </a:rPr>
            <a:t>, </a:t>
          </a:r>
          <a:r>
            <a:rPr lang="sr-Latn-RS" sz="2200" kern="1200" dirty="0">
              <a:latin typeface="Cambria" panose="02040503050406030204" pitchFamily="18" charset="0"/>
              <a:ea typeface="Cambria" panose="02040503050406030204" pitchFamily="18" charset="0"/>
            </a:rPr>
            <a:t>što kod kupe znači</a:t>
          </a:r>
          <a:r>
            <a:rPr lang="en-US" sz="2200" kern="1200" dirty="0">
              <a:latin typeface="Cambria" panose="02040503050406030204" pitchFamily="18" charset="0"/>
              <a:ea typeface="Cambria" panose="02040503050406030204" pitchFamily="18" charset="0"/>
            </a:rPr>
            <a:t> </a:t>
          </a:r>
          <a:r>
            <a:rPr lang="en-US" sz="2200" b="1" kern="1200" dirty="0">
              <a:latin typeface="Cambria" panose="02040503050406030204" pitchFamily="18" charset="0"/>
              <a:ea typeface="Cambria" panose="02040503050406030204" pitchFamily="18" charset="0"/>
            </a:rPr>
            <a:t>V=⅓</a:t>
          </a:r>
          <a:r>
            <a:rPr lang="sr-Latn-RS" sz="2200" b="1" kern="1200" dirty="0">
              <a:latin typeface="Cambria" panose="02040503050406030204" pitchFamily="18" charset="0"/>
              <a:ea typeface="Cambria" panose="02040503050406030204" pitchFamily="18" charset="0"/>
            </a:rPr>
            <a:t> r</a:t>
          </a:r>
          <a:r>
            <a:rPr lang="en-US" sz="2200" b="1" kern="1200" dirty="0">
              <a:latin typeface="Cambria" panose="02040503050406030204" pitchFamily="18" charset="0"/>
              <a:ea typeface="Cambria" panose="02040503050406030204" pitchFamily="18" charset="0"/>
            </a:rPr>
            <a:t>²𝜋</a:t>
          </a:r>
          <a:r>
            <a:rPr lang="sr-Latn-RS" sz="2200" b="1" kern="1200" dirty="0">
              <a:latin typeface="Cambria" panose="02040503050406030204" pitchFamily="18" charset="0"/>
              <a:ea typeface="Cambria" panose="02040503050406030204" pitchFamily="18" charset="0"/>
            </a:rPr>
            <a:t>H</a:t>
          </a:r>
          <a:endParaRPr lang="en-US" sz="22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59399" y="2613606"/>
        <a:ext cx="6537971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C8DA-87AD-46DA-9BA5-4A8E912EB2A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FA2D-BA9B-4330-92C6-269F40E59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9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C8DA-87AD-46DA-9BA5-4A8E912EB2A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FA2D-BA9B-4330-92C6-269F40E59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20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C8DA-87AD-46DA-9BA5-4A8E912EB2A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FA2D-BA9B-4330-92C6-269F40E5955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6269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C8DA-87AD-46DA-9BA5-4A8E912EB2A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FA2D-BA9B-4330-92C6-269F40E59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66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C8DA-87AD-46DA-9BA5-4A8E912EB2A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FA2D-BA9B-4330-92C6-269F40E5955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509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C8DA-87AD-46DA-9BA5-4A8E912EB2A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FA2D-BA9B-4330-92C6-269F40E59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54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C8DA-87AD-46DA-9BA5-4A8E912EB2A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FA2D-BA9B-4330-92C6-269F40E59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83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C8DA-87AD-46DA-9BA5-4A8E912EB2A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FA2D-BA9B-4330-92C6-269F40E59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7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C8DA-87AD-46DA-9BA5-4A8E912EB2A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FA2D-BA9B-4330-92C6-269F40E59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35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C8DA-87AD-46DA-9BA5-4A8E912EB2A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FA2D-BA9B-4330-92C6-269F40E59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20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C8DA-87AD-46DA-9BA5-4A8E912EB2A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FA2D-BA9B-4330-92C6-269F40E59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93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C8DA-87AD-46DA-9BA5-4A8E912EB2A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FA2D-BA9B-4330-92C6-269F40E59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2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C8DA-87AD-46DA-9BA5-4A8E912EB2A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FA2D-BA9B-4330-92C6-269F40E59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53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C8DA-87AD-46DA-9BA5-4A8E912EB2A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FA2D-BA9B-4330-92C6-269F40E59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4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C8DA-87AD-46DA-9BA5-4A8E912EB2A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FA2D-BA9B-4330-92C6-269F40E59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9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C8DA-87AD-46DA-9BA5-4A8E912EB2A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FA2D-BA9B-4330-92C6-269F40E59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BC8DA-87AD-46DA-9BA5-4A8E912EB2A2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AC3FA2D-BA9B-4330-92C6-269F40E59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438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Blue Cone Party Hats - 8 Pack - Upper Sturt General Store">
            <a:extLst>
              <a:ext uri="{FF2B5EF4-FFF2-40B4-BE49-F238E27FC236}">
                <a16:creationId xmlns:a16="http://schemas.microsoft.com/office/drawing/2014/main" id="{5A9571DB-9480-41BB-8EB2-7D38E81497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t="9802"/>
          <a:stretch/>
        </p:blipFill>
        <p:spPr bwMode="auto"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4D9A03-A725-44F7-8669-1E7454F4E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867" y="1678666"/>
            <a:ext cx="4088190" cy="2369093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ambria" panose="02040503050406030204" pitchFamily="18" charset="0"/>
                <a:ea typeface="Cambria" panose="02040503050406030204" pitchFamily="18" charset="0"/>
              </a:rPr>
              <a:t>Kupa</a:t>
            </a:r>
            <a:endParaRPr lang="en-US" sz="6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05EF1D-66C3-40DC-85D5-644E15FB5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335" y="4050831"/>
            <a:ext cx="4079721" cy="1096901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Konstantin Ljepava VIII4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rgbClr val="404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rgbClr val="404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1252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9" name="Isosceles Triangle 78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50AEC0-C0DA-4937-B59E-EBCBCD90C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289932"/>
            <a:ext cx="4203045" cy="1148575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Osobine</a:t>
            </a:r>
            <a:endParaRPr lang="en-US" sz="4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C8815-F4F3-4B93-B46D-DFF1A6EE5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1438507"/>
            <a:ext cx="4203045" cy="4672361"/>
          </a:xfrm>
        </p:spPr>
        <p:txBody>
          <a:bodyPr>
            <a:noAutofit/>
          </a:bodyPr>
          <a:lstStyle/>
          <a:p>
            <a:r>
              <a:rPr lang="sr-Latn-R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Kupa (Konus) je geometrijsko telo koje se sastoji od baze i omotača</a:t>
            </a:r>
          </a:p>
          <a:p>
            <a:r>
              <a:rPr lang="sr-Latn-R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Baza obuhvata krug, a omotač obrnuta konusna površ</a:t>
            </a:r>
          </a:p>
          <a:p>
            <a:r>
              <a:rPr lang="sr-Latn-R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Izvodnici kupe su duži koji spajaju vrh kupe i kružnice u bazi</a:t>
            </a:r>
          </a:p>
          <a:p>
            <a:r>
              <a:rPr lang="sr-Latn-R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Visina je duž koja spaja vrh kupe i kružnice u osnovi (pripada svim izvodnicima)</a:t>
            </a:r>
          </a:p>
          <a:p>
            <a:r>
              <a:rPr lang="sr-Latn-RS" sz="2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Osni presek se računa Pop= rH</a:t>
            </a:r>
            <a:endParaRPr lang="en-US" sz="2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2054" name="Picture 6" descr="Kupa (geometrija) - Wikipedia">
            <a:extLst>
              <a:ext uri="{FF2B5EF4-FFF2-40B4-BE49-F238E27FC236}">
                <a16:creationId xmlns:a16="http://schemas.microsoft.com/office/drawing/2014/main" id="{335376A1-4EA7-4222-8F0D-9C1F398D2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99656" y="972608"/>
            <a:ext cx="2736190" cy="4900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105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DA27254-207B-4B52-973B-03A6D7C25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1256ED-5E28-4518-85D1-0F7097BE0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699" y="1489280"/>
            <a:ext cx="3940647" cy="1939719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err="1">
                <a:latin typeface="Cambria" panose="02040503050406030204" pitchFamily="18" charset="0"/>
                <a:ea typeface="Cambria" panose="02040503050406030204" pitchFamily="18" charset="0"/>
              </a:rPr>
              <a:t>Povr</a:t>
            </a:r>
            <a:r>
              <a:rPr lang="sr-Latn-RS" sz="4000" dirty="0">
                <a:latin typeface="Cambria" panose="02040503050406030204" pitchFamily="18" charset="0"/>
                <a:ea typeface="Cambria" panose="02040503050406030204" pitchFamily="18" charset="0"/>
              </a:rPr>
              <a:t>šina i zapremina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E3358E8-FEB4-4E5C-903A-92C75E6BD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5FE9BA5-5847-4FF3-960A-4E3AC28E37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6D98C19-CACB-4DEB-9AA7-5E1D776DB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8EA0C28F-AA7D-46C7-8D8A-CE97E7EB0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50B7A449-3821-4275-97E9-6B1FF91DE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D15285ED-C1E9-4539-9551-2D9D3B89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A57A772B-029C-402F-8961-04AD1B611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43A98072-A351-47FB-8807-1EEDBF77E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3BC2C561-1ADE-495B-A04A-92DE414F5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FE633B79-4994-47EC-9479-56BA3E3A58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D6188152-70CA-4742-AA0D-863A7FDB47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31E1251-1764-4C2E-A0D8-7EC23E989D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3925635"/>
              </p:ext>
            </p:extLst>
          </p:nvPr>
        </p:nvGraphicFramePr>
        <p:xfrm>
          <a:off x="4876847" y="944563"/>
          <a:ext cx="6656769" cy="4921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67E7FA06-BE8B-437D-A92B-C12E6788508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895" y="3681413"/>
            <a:ext cx="2589991" cy="148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923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C1E3F-C24B-46C9-A574-A826C1799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9225" y="609600"/>
            <a:ext cx="5114776" cy="1320800"/>
          </a:xfrm>
        </p:spPr>
        <p:txBody>
          <a:bodyPr>
            <a:normAutofit/>
          </a:bodyPr>
          <a:lstStyle/>
          <a:p>
            <a:r>
              <a:rPr lang="sr-Latn-RS">
                <a:latin typeface="Cambria" panose="02040503050406030204" pitchFamily="18" charset="0"/>
                <a:ea typeface="Cambria" panose="02040503050406030204" pitchFamily="18" charset="0"/>
              </a:rPr>
              <a:t>Gde nalazimo kupu</a:t>
            </a:r>
            <a:r>
              <a:rPr lang="en-US"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</p:txBody>
      </p:sp>
      <p:pic>
        <p:nvPicPr>
          <p:cNvPr id="5" name="Picture 4" descr="A boat sitting on top of a lush green field&#10;&#10;Description automatically generated">
            <a:extLst>
              <a:ext uri="{FF2B5EF4-FFF2-40B4-BE49-F238E27FC236}">
                <a16:creationId xmlns:a16="http://schemas.microsoft.com/office/drawing/2014/main" id="{23F5AFBA-CBA2-4239-9232-53CA1999D7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74" r="-5" b="8783"/>
          <a:stretch/>
        </p:blipFill>
        <p:spPr>
          <a:xfrm>
            <a:off x="593649" y="10"/>
            <a:ext cx="3433363" cy="1714490"/>
          </a:xfrm>
          <a:custGeom>
            <a:avLst/>
            <a:gdLst/>
            <a:ahLst/>
            <a:cxnLst/>
            <a:rect l="l" t="t" r="r" b="b"/>
            <a:pathLst>
              <a:path w="3433363" h="1714500">
                <a:moveTo>
                  <a:pt x="254958" y="0"/>
                </a:moveTo>
                <a:lnTo>
                  <a:pt x="3433363" y="0"/>
                </a:lnTo>
                <a:lnTo>
                  <a:pt x="3386734" y="312174"/>
                </a:lnTo>
                <a:lnTo>
                  <a:pt x="3386620" y="312174"/>
                </a:lnTo>
                <a:lnTo>
                  <a:pt x="3177155" y="1714500"/>
                </a:lnTo>
                <a:lnTo>
                  <a:pt x="0" y="1714500"/>
                </a:lnTo>
                <a:close/>
              </a:path>
            </a:pathLst>
          </a:custGeom>
        </p:spPr>
      </p:pic>
      <p:pic>
        <p:nvPicPr>
          <p:cNvPr id="3080" name="Picture 8" descr="Kina Fluorescentni Pvc prometni konusni proizvođači i dobavljači ...">
            <a:extLst>
              <a:ext uri="{FF2B5EF4-FFF2-40B4-BE49-F238E27FC236}">
                <a16:creationId xmlns:a16="http://schemas.microsoft.com/office/drawing/2014/main" id="{A66CBA08-CBE4-407E-A157-DFBD7E1D5C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687" r="2" b="17094"/>
          <a:stretch/>
        </p:blipFill>
        <p:spPr bwMode="auto">
          <a:xfrm>
            <a:off x="338691" y="1714500"/>
            <a:ext cx="3432113" cy="1714500"/>
          </a:xfrm>
          <a:custGeom>
            <a:avLst/>
            <a:gdLst/>
            <a:ahLst/>
            <a:cxnLst/>
            <a:rect l="l" t="t" r="r" b="b"/>
            <a:pathLst>
              <a:path w="3432113" h="1714500">
                <a:moveTo>
                  <a:pt x="254958" y="0"/>
                </a:moveTo>
                <a:lnTo>
                  <a:pt x="3432113" y="0"/>
                </a:lnTo>
                <a:lnTo>
                  <a:pt x="3176018" y="1714500"/>
                </a:lnTo>
                <a:lnTo>
                  <a:pt x="0" y="17145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Jelka Sa 3D Gran?icama Sibbaldia 240 cm - Idealno.rs">
            <a:extLst>
              <a:ext uri="{FF2B5EF4-FFF2-40B4-BE49-F238E27FC236}">
                <a16:creationId xmlns:a16="http://schemas.microsoft.com/office/drawing/2014/main" id="{EF51A36E-C215-4F34-8958-E4B0565C7D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711" r="-5" b="15315"/>
          <a:stretch/>
        </p:blipFill>
        <p:spPr bwMode="auto">
          <a:xfrm>
            <a:off x="83733" y="3429000"/>
            <a:ext cx="3430976" cy="1714500"/>
          </a:xfrm>
          <a:custGeom>
            <a:avLst/>
            <a:gdLst/>
            <a:ahLst/>
            <a:cxnLst/>
            <a:rect l="l" t="t" r="r" b="b"/>
            <a:pathLst>
              <a:path w="3430976" h="1714500">
                <a:moveTo>
                  <a:pt x="254958" y="0"/>
                </a:moveTo>
                <a:lnTo>
                  <a:pt x="3430976" y="0"/>
                </a:lnTo>
                <a:lnTo>
                  <a:pt x="3174882" y="1714500"/>
                </a:lnTo>
                <a:lnTo>
                  <a:pt x="0" y="17145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Logistički podaci – Proizvodi — Frikom">
            <a:extLst>
              <a:ext uri="{FF2B5EF4-FFF2-40B4-BE49-F238E27FC236}">
                <a16:creationId xmlns:a16="http://schemas.microsoft.com/office/drawing/2014/main" id="{783AF3C2-93D6-42BD-BCE8-0298DFE943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19" r="1" b="32302"/>
          <a:stretch/>
        </p:blipFill>
        <p:spPr bwMode="auto">
          <a:xfrm>
            <a:off x="-10633" y="5127992"/>
            <a:ext cx="3271564" cy="1730008"/>
          </a:xfrm>
          <a:custGeom>
            <a:avLst/>
            <a:gdLst/>
            <a:ahLst/>
            <a:cxnLst/>
            <a:rect l="l" t="t" r="r" b="b"/>
            <a:pathLst>
              <a:path w="3271564" h="1730008">
                <a:moveTo>
                  <a:pt x="96673" y="0"/>
                </a:moveTo>
                <a:lnTo>
                  <a:pt x="3271564" y="0"/>
                </a:lnTo>
                <a:lnTo>
                  <a:pt x="3013153" y="1730008"/>
                </a:lnTo>
                <a:lnTo>
                  <a:pt x="0" y="1730008"/>
                </a:lnTo>
                <a:lnTo>
                  <a:pt x="0" y="65008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1" name="Isosceles Triangle 30">
            <a:extLst>
              <a:ext uri="{FF2B5EF4-FFF2-40B4-BE49-F238E27FC236}">
                <a16:creationId xmlns:a16="http://schemas.microsoft.com/office/drawing/2014/main" id="{A7F86C6F-4E04-40E7-815B-19FB20600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0634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7037D331-34F4-4851-ACFD-40C39210C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8712" y="1714500"/>
            <a:ext cx="320608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DAABCF8F-970F-4735-AAEB-D8920A36EB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7088" y="3421959"/>
            <a:ext cx="320608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BB7B193B-079F-4E36-A99E-6B051B125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950" y="5127992"/>
            <a:ext cx="320608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Isosceles Triangle 30">
            <a:extLst>
              <a:ext uri="{FF2B5EF4-FFF2-40B4-BE49-F238E27FC236}">
                <a16:creationId xmlns:a16="http://schemas.microsoft.com/office/drawing/2014/main" id="{F25A59A1-ABE2-44A2-8BC8-538425FB1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306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4F8E5-CF91-443E-9A06-B7277FA0E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9225" y="2160589"/>
            <a:ext cx="5114776" cy="3880773"/>
          </a:xfrm>
        </p:spPr>
        <p:txBody>
          <a:bodyPr>
            <a:normAutofit/>
          </a:bodyPr>
          <a:lstStyle/>
          <a:p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Oblik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konusa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nalazi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se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svuda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oko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nas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kod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korneta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raketa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trnja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kljunova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sr-Latn-RS" sz="2200" dirty="0">
                <a:latin typeface="Cambria" panose="02040503050406030204" pitchFamily="18" charset="0"/>
                <a:ea typeface="Cambria" panose="02040503050406030204" pitchFamily="18" charset="0"/>
              </a:rPr>
              <a:t>životinja, prometnog konusa, drveća, kapa, šatora...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Jo</a:t>
            </a:r>
            <a:r>
              <a:rPr lang="sr-Latn-RS" sz="2200" dirty="0">
                <a:latin typeface="Cambria" panose="02040503050406030204" pitchFamily="18" charset="0"/>
                <a:ea typeface="Cambria" panose="02040503050406030204" pitchFamily="18" charset="0"/>
              </a:rPr>
              <a:t>š se nalazi i u građevinarstvu, uglavnom kod krovova, ponekada kao i oblik zgrada.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284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2BFE82DD-2BD2-4090-AB25-371DEEFB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73BFA1-FC61-425A-84A1-4761C156C4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FD1D45B-3A4F-4DAC-A585-3235AE12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4136EFF2-D71E-4DC8-86E2-364203BE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9358896D-DBC1-4EA4-88A0-A826BED41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5D23D5D6-DC69-43D4-98FB-57CF19784B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D5D5058-317F-40AB-9EB3-40C2D5FD6E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7E3EF343-E091-452A-99B0-1A096E896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EE99F000-CFF8-47D6-8A67-0DEADA7ED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98B6774B-A958-4387-BEE0-9E41613122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DA31937E-FB68-447A-BAF9-27031187D9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655D412-0A59-461B-9111-A88B88D60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5399128"/>
            <a:ext cx="10923638" cy="11079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 err="1"/>
              <a:t>Kupa</a:t>
            </a:r>
            <a:r>
              <a:rPr lang="en-US" sz="5400" dirty="0"/>
              <a:t> </a:t>
            </a:r>
            <a:r>
              <a:rPr lang="en-US" sz="5400" dirty="0" err="1"/>
              <a:t>kod</a:t>
            </a:r>
            <a:r>
              <a:rPr lang="en-US" sz="5400" dirty="0"/>
              <a:t> </a:t>
            </a:r>
            <a:r>
              <a:rPr lang="en-US" sz="5400" dirty="0" err="1"/>
              <a:t>kuće</a:t>
            </a:r>
            <a:endParaRPr lang="en-US" sz="54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F71A406-3CB7-4E4D-B434-24E6AA4F3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17723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5" name="Content Placeholder 4" descr="A picture containing indoor, sitting, table, wooden&#10;&#10;Description automatically generated">
            <a:extLst>
              <a:ext uri="{FF2B5EF4-FFF2-40B4-BE49-F238E27FC236}">
                <a16:creationId xmlns:a16="http://schemas.microsoft.com/office/drawing/2014/main" id="{D7EC5BD9-26F3-4B3C-BDEC-A29022D707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3" r="2" b="5939"/>
          <a:stretch/>
        </p:blipFill>
        <p:spPr>
          <a:xfrm>
            <a:off x="20" y="3"/>
            <a:ext cx="6050260" cy="4091667"/>
          </a:xfrm>
          <a:prstGeom prst="rect">
            <a:avLst/>
          </a:prstGeom>
        </p:spPr>
      </p:pic>
      <p:pic>
        <p:nvPicPr>
          <p:cNvPr id="7" name="Picture 6" descr="A picture containing indoor, bottle, black, small&#10;&#10;Description automatically generated">
            <a:extLst>
              <a:ext uri="{FF2B5EF4-FFF2-40B4-BE49-F238E27FC236}">
                <a16:creationId xmlns:a16="http://schemas.microsoft.com/office/drawing/2014/main" id="{14C6BB4A-0C4D-4329-B5BB-7F4B7F8BCE9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44" r="2" b="4628"/>
          <a:stretch/>
        </p:blipFill>
        <p:spPr>
          <a:xfrm>
            <a:off x="6141720" y="-8467"/>
            <a:ext cx="6050280" cy="40923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5FFFE5B-3A63-4977-974E-A227DC38C4B2}"/>
              </a:ext>
            </a:extLst>
          </p:cNvPr>
          <p:cNvSpPr txBox="1"/>
          <p:nvPr/>
        </p:nvSpPr>
        <p:spPr>
          <a:xfrm>
            <a:off x="1260088" y="4427034"/>
            <a:ext cx="371335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Model</a:t>
            </a:r>
            <a:r>
              <a:rPr lang="sr-Latn-R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papirni</a:t>
            </a:r>
            <a:r>
              <a:rPr lang="sr-Latn-RS" sz="2200" dirty="0">
                <a:latin typeface="Cambria" panose="02040503050406030204" pitchFamily="18" charset="0"/>
                <a:ea typeface="Cambria" panose="02040503050406030204" pitchFamily="18" charset="0"/>
              </a:rPr>
              <a:t> i pokvareni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algn="ctr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Ppapir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=239,68</a:t>
            </a:r>
            <a:r>
              <a:rPr lang="sr-Latn-RS" sz="2200" dirty="0">
                <a:latin typeface="Cambria" panose="02040503050406030204" pitchFamily="18" charset="0"/>
                <a:ea typeface="Cambria" panose="02040503050406030204" pitchFamily="18" charset="0"/>
              </a:rPr>
              <a:t> cm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²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Vpapir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=226,08</a:t>
            </a:r>
            <a:r>
              <a:rPr lang="sr-Latn-RS" sz="2200" dirty="0">
                <a:latin typeface="Cambria" panose="02040503050406030204" pitchFamily="18" charset="0"/>
                <a:ea typeface="Cambria" panose="02040503050406030204" pitchFamily="18" charset="0"/>
              </a:rPr>
              <a:t> cm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³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1A0969-614E-4501-9E40-4FED1F2F43BF}"/>
              </a:ext>
            </a:extLst>
          </p:cNvPr>
          <p:cNvSpPr txBox="1"/>
          <p:nvPr/>
        </p:nvSpPr>
        <p:spPr>
          <a:xfrm>
            <a:off x="7794368" y="4427034"/>
            <a:ext cx="1944763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2200" dirty="0">
                <a:latin typeface="Cambria" panose="02040503050406030204" pitchFamily="18" charset="0"/>
                <a:ea typeface="Cambria" panose="02040503050406030204" pitchFamily="18" charset="0"/>
              </a:rPr>
              <a:t>Vrh Lampe</a:t>
            </a:r>
          </a:p>
          <a:p>
            <a:pPr algn="ctr"/>
            <a:r>
              <a:rPr lang="sr-Latn-RS" sz="2200" dirty="0">
                <a:latin typeface="Cambria" panose="02040503050406030204" pitchFamily="18" charset="0"/>
                <a:ea typeface="Cambria" panose="02040503050406030204" pitchFamily="18" charset="0"/>
              </a:rPr>
              <a:t>P=378,8 cm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²</a:t>
            </a:r>
            <a:endParaRPr lang="sr-Latn-R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sr-Latn-RS" sz="2200" dirty="0">
                <a:latin typeface="Cambria" panose="02040503050406030204" pitchFamily="18" charset="0"/>
                <a:ea typeface="Cambria" panose="02040503050406030204" pitchFamily="18" charset="0"/>
              </a:rPr>
              <a:t> V=492,93 cm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³</a:t>
            </a:r>
          </a:p>
        </p:txBody>
      </p:sp>
    </p:spTree>
    <p:extLst>
      <p:ext uri="{BB962C8B-B14F-4D97-AF65-F5344CB8AC3E}">
        <p14:creationId xmlns:p14="http://schemas.microsoft.com/office/powerpoint/2010/main" val="15010581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195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Cambria</vt:lpstr>
      <vt:lpstr>Trebuchet MS</vt:lpstr>
      <vt:lpstr>Wingdings 3</vt:lpstr>
      <vt:lpstr>Facet</vt:lpstr>
      <vt:lpstr>Kupa</vt:lpstr>
      <vt:lpstr>Osobine</vt:lpstr>
      <vt:lpstr>Površina i zapremina</vt:lpstr>
      <vt:lpstr>Gde nalazimo kupu?</vt:lpstr>
      <vt:lpstr>Kupa kod kuće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Kupa</dc:title>
  <dc:creator>Konstantin Ljepava</dc:creator>
  <cp:lastModifiedBy>Bilja Kojic</cp:lastModifiedBy>
  <cp:revision>1</cp:revision>
  <dcterms:created xsi:type="dcterms:W3CDTF">2020-04-08T19:58:40Z</dcterms:created>
  <dcterms:modified xsi:type="dcterms:W3CDTF">2020-04-09T05:18:41Z</dcterms:modified>
</cp:coreProperties>
</file>